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64"/>
  </p:notesMasterIdLst>
  <p:handoutMasterIdLst>
    <p:handoutMasterId r:id="rId65"/>
  </p:handoutMasterIdLst>
  <p:sldIdLst>
    <p:sldId id="272" r:id="rId3"/>
    <p:sldId id="298" r:id="rId4"/>
    <p:sldId id="279" r:id="rId5"/>
    <p:sldId id="299" r:id="rId6"/>
    <p:sldId id="280" r:id="rId7"/>
    <p:sldId id="313" r:id="rId8"/>
    <p:sldId id="312" r:id="rId9"/>
    <p:sldId id="315" r:id="rId10"/>
    <p:sldId id="1012" r:id="rId11"/>
    <p:sldId id="287" r:id="rId12"/>
    <p:sldId id="281" r:id="rId13"/>
    <p:sldId id="1020" r:id="rId14"/>
    <p:sldId id="291" r:id="rId15"/>
    <p:sldId id="290" r:id="rId16"/>
    <p:sldId id="288" r:id="rId17"/>
    <p:sldId id="292" r:id="rId18"/>
    <p:sldId id="289" r:id="rId19"/>
    <p:sldId id="293" r:id="rId20"/>
    <p:sldId id="283" r:id="rId21"/>
    <p:sldId id="286" r:id="rId22"/>
    <p:sldId id="318" r:id="rId23"/>
    <p:sldId id="317" r:id="rId24"/>
    <p:sldId id="1016" r:id="rId25"/>
    <p:sldId id="294" r:id="rId26"/>
    <p:sldId id="316" r:id="rId27"/>
    <p:sldId id="314" r:id="rId28"/>
    <p:sldId id="296" r:id="rId29"/>
    <p:sldId id="306" r:id="rId30"/>
    <p:sldId id="1018" r:id="rId31"/>
    <p:sldId id="284" r:id="rId32"/>
    <p:sldId id="285" r:id="rId33"/>
    <p:sldId id="1022" r:id="rId34"/>
    <p:sldId id="1023" r:id="rId35"/>
    <p:sldId id="1019" r:id="rId36"/>
    <p:sldId id="307" r:id="rId37"/>
    <p:sldId id="1032" r:id="rId38"/>
    <p:sldId id="1024" r:id="rId39"/>
    <p:sldId id="1025" r:id="rId40"/>
    <p:sldId id="1021" r:id="rId41"/>
    <p:sldId id="1026" r:id="rId42"/>
    <p:sldId id="305" r:id="rId43"/>
    <p:sldId id="1033" r:id="rId44"/>
    <p:sldId id="1030" r:id="rId45"/>
    <p:sldId id="1031" r:id="rId46"/>
    <p:sldId id="1029" r:id="rId47"/>
    <p:sldId id="303" r:id="rId48"/>
    <p:sldId id="1027" r:id="rId49"/>
    <p:sldId id="1028" r:id="rId50"/>
    <p:sldId id="1037" r:id="rId51"/>
    <p:sldId id="1015" r:id="rId52"/>
    <p:sldId id="1034" r:id="rId53"/>
    <p:sldId id="1035" r:id="rId54"/>
    <p:sldId id="302" r:id="rId55"/>
    <p:sldId id="304" r:id="rId56"/>
    <p:sldId id="1017" r:id="rId57"/>
    <p:sldId id="308" r:id="rId58"/>
    <p:sldId id="309" r:id="rId59"/>
    <p:sldId id="310" r:id="rId60"/>
    <p:sldId id="301" r:id="rId61"/>
    <p:sldId id="300" r:id="rId62"/>
    <p:sldId id="1036" r:id="rId63"/>
  </p:sldIdLst>
  <p:sldSz cx="9144000" cy="6858000" type="screen4x3"/>
  <p:notesSz cx="9939338" cy="68072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DFEA97DD-4B73-44FD-B5D5-6E3EF5DF29BD}">
          <p14:sldIdLst>
            <p14:sldId id="272"/>
            <p14:sldId id="298"/>
            <p14:sldId id="279"/>
            <p14:sldId id="299"/>
            <p14:sldId id="280"/>
            <p14:sldId id="313"/>
            <p14:sldId id="312"/>
            <p14:sldId id="315"/>
            <p14:sldId id="1012"/>
            <p14:sldId id="287"/>
            <p14:sldId id="281"/>
            <p14:sldId id="1020"/>
            <p14:sldId id="291"/>
            <p14:sldId id="290"/>
            <p14:sldId id="288"/>
            <p14:sldId id="292"/>
            <p14:sldId id="289"/>
            <p14:sldId id="293"/>
            <p14:sldId id="283"/>
            <p14:sldId id="286"/>
            <p14:sldId id="318"/>
            <p14:sldId id="317"/>
            <p14:sldId id="1016"/>
            <p14:sldId id="294"/>
            <p14:sldId id="316"/>
            <p14:sldId id="314"/>
            <p14:sldId id="296"/>
            <p14:sldId id="306"/>
            <p14:sldId id="1018"/>
            <p14:sldId id="284"/>
            <p14:sldId id="285"/>
            <p14:sldId id="1022"/>
            <p14:sldId id="1023"/>
            <p14:sldId id="1019"/>
            <p14:sldId id="307"/>
            <p14:sldId id="1032"/>
            <p14:sldId id="1024"/>
            <p14:sldId id="1025"/>
            <p14:sldId id="1021"/>
            <p14:sldId id="1026"/>
            <p14:sldId id="305"/>
            <p14:sldId id="1033"/>
            <p14:sldId id="1030"/>
            <p14:sldId id="1031"/>
            <p14:sldId id="1029"/>
            <p14:sldId id="303"/>
            <p14:sldId id="1027"/>
            <p14:sldId id="1028"/>
            <p14:sldId id="1037"/>
            <p14:sldId id="1015"/>
            <p14:sldId id="1034"/>
            <p14:sldId id="1035"/>
            <p14:sldId id="302"/>
            <p14:sldId id="304"/>
            <p14:sldId id="1017"/>
            <p14:sldId id="308"/>
            <p14:sldId id="309"/>
            <p14:sldId id="310"/>
            <p14:sldId id="301"/>
            <p14:sldId id="300"/>
            <p14:sldId id="103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5" userDrawn="1">
          <p15:clr>
            <a:srgbClr val="A4A3A4"/>
          </p15:clr>
        </p15:guide>
        <p15:guide id="2" pos="313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44249AE-4F60-4F82-1B39-410FC00365C7}" name="中澤杉夫" initials="杉中" userId="S::nakazawa@nautilus-technologies.com::e4250c31-4dfa-45c4-abfd-08e8c409c42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神林飛志" initials="神林飛志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frameSlides="1"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CC00"/>
    <a:srgbClr val="CC9900"/>
    <a:srgbClr val="7EF030"/>
    <a:srgbClr val="FFCC66"/>
    <a:srgbClr val="BCE0D1"/>
    <a:srgbClr val="FFFFCC"/>
    <a:srgbClr val="FF9933"/>
    <a:srgbClr val="FFCC99"/>
    <a:srgbClr val="FF99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8C895A-8202-4E95-9B06-1C9833D00CBC}" v="112" dt="2023-10-24T07:18:48.6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09" autoAdjust="0"/>
    <p:restoredTop sz="86383" autoAdjust="0"/>
  </p:normalViewPr>
  <p:slideViewPr>
    <p:cSldViewPr>
      <p:cViewPr varScale="1">
        <p:scale>
          <a:sx n="109" d="100"/>
          <a:sy n="109" d="100"/>
        </p:scale>
        <p:origin x="126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30" d="100"/>
          <a:sy n="130" d="100"/>
        </p:scale>
        <p:origin x="1662" y="102"/>
      </p:cViewPr>
      <p:guideLst>
        <p:guide orient="horz" pos="2145"/>
        <p:guide pos="31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viewProps" Target="viewProps.xml"/><Relationship Id="rId7" Type="http://schemas.openxmlformats.org/officeDocument/2006/relationships/slide" Target="slides/slide5.xml"/><Relationship Id="rId71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commentAuthors" Target="commentAuthor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notesMaster" Target="notesMasters/notesMaster1.xml"/><Relationship Id="rId69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microsoft.com/office/2018/10/relationships/authors" Target="author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5"/>
            <a:ext cx="4307046" cy="340360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9997" y="5"/>
            <a:ext cx="4307046" cy="340360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28193267-F630-4917-AD09-484EBE38D15A}" type="datetimeFigureOut">
              <a:rPr kumimoji="1" lang="ja-JP" altLang="en-US" smtClean="0"/>
              <a:pPr/>
              <a:t>2024/6/15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7" y="6465663"/>
            <a:ext cx="4307046" cy="340360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9997" y="6465663"/>
            <a:ext cx="4307046" cy="340360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38863D05-C7DC-4CCF-AF6E-11CF15585C0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13894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5"/>
            <a:ext cx="4307046" cy="340360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997" y="5"/>
            <a:ext cx="4307046" cy="340360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44834B25-903B-42A1-B292-5259A314011A}" type="datetimeFigureOut">
              <a:rPr kumimoji="1" lang="ja-JP" altLang="en-US" smtClean="0"/>
              <a:pPr/>
              <a:t>2024/6/15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68663" y="511175"/>
            <a:ext cx="3402012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6" y="3233421"/>
            <a:ext cx="7951469" cy="3063240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7" y="6465663"/>
            <a:ext cx="4307046" cy="340360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997" y="6465663"/>
            <a:ext cx="4307046" cy="340360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A0F3F62C-DAA1-418F-B7C9-233935D3D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523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512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21946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Tsurugi</a:t>
            </a:r>
            <a:r>
              <a:rPr kumimoji="1" lang="ja-JP" altLang="en-US" dirty="0"/>
              <a:t>では（たぶん他の</a:t>
            </a:r>
            <a:r>
              <a:rPr kumimoji="1" lang="en-US" altLang="ja-JP" dirty="0"/>
              <a:t>RDBMS</a:t>
            </a:r>
            <a:r>
              <a:rPr kumimoji="1" lang="ja-JP" altLang="en-US" dirty="0"/>
              <a:t>でも</a:t>
            </a:r>
            <a:r>
              <a:rPr kumimoji="1" lang="en-US" altLang="ja-JP" dirty="0"/>
              <a:t>SERIALIZABLE</a:t>
            </a:r>
            <a:r>
              <a:rPr kumimoji="1" lang="ja-JP" altLang="en-US" dirty="0"/>
              <a:t>であれば）シリアライゼーションエラーが発生したら、トランザクションを先頭からリトライ（再実行）する。</a:t>
            </a:r>
            <a:endParaRPr kumimoji="1" lang="en-US" altLang="ja-JP" dirty="0"/>
          </a:p>
          <a:p>
            <a:r>
              <a:rPr kumimoji="1" lang="en-US" altLang="ja-JP" dirty="0"/>
              <a:t>SERIALIZABLE</a:t>
            </a:r>
            <a:r>
              <a:rPr kumimoji="1" lang="ja-JP" altLang="en-US" dirty="0"/>
              <a:t>の定義は</a:t>
            </a:r>
            <a:r>
              <a:rPr kumimoji="1" lang="en-US" altLang="ja-JP" dirty="0"/>
              <a:t>T1</a:t>
            </a:r>
            <a:r>
              <a:rPr kumimoji="1" lang="ja-JP" altLang="en-US" dirty="0"/>
              <a:t>→</a:t>
            </a:r>
            <a:r>
              <a:rPr kumimoji="1" lang="en-US" altLang="ja-JP" dirty="0"/>
              <a:t>T2</a:t>
            </a:r>
            <a:r>
              <a:rPr kumimoji="1" lang="ja-JP" altLang="en-US" dirty="0"/>
              <a:t>または</a:t>
            </a:r>
            <a:r>
              <a:rPr kumimoji="1" lang="en-US" altLang="ja-JP" dirty="0"/>
              <a:t>T2</a:t>
            </a:r>
            <a:r>
              <a:rPr kumimoji="1" lang="ja-JP" altLang="en-US" dirty="0"/>
              <a:t>→</a:t>
            </a:r>
            <a:r>
              <a:rPr kumimoji="1" lang="en-US" altLang="ja-JP" dirty="0"/>
              <a:t>T1</a:t>
            </a:r>
            <a:r>
              <a:rPr kumimoji="1" lang="ja-JP" altLang="en-US" dirty="0"/>
              <a:t>なので、</a:t>
            </a:r>
            <a:r>
              <a:rPr kumimoji="1" lang="en-US" altLang="ja-JP" dirty="0"/>
              <a:t>T1</a:t>
            </a:r>
            <a:r>
              <a:rPr kumimoji="1" lang="ja-JP" altLang="en-US" dirty="0"/>
              <a:t>の</a:t>
            </a:r>
            <a:r>
              <a:rPr kumimoji="1" lang="en-US" altLang="ja-JP" dirty="0"/>
              <a:t>select</a:t>
            </a:r>
            <a:r>
              <a:rPr kumimoji="1" lang="ja-JP" altLang="en-US" dirty="0"/>
              <a:t>が読むデータが</a:t>
            </a:r>
            <a:r>
              <a:rPr kumimoji="1" lang="en-US" altLang="ja-JP" dirty="0"/>
              <a:t>T2</a:t>
            </a:r>
            <a:r>
              <a:rPr kumimoji="1" lang="ja-JP" altLang="en-US" dirty="0"/>
              <a:t>のコミット前でもコミット後でも、</a:t>
            </a:r>
            <a:r>
              <a:rPr kumimoji="1" lang="en-US" altLang="ja-JP" dirty="0"/>
              <a:t>SERIALIZABLE</a:t>
            </a:r>
            <a:r>
              <a:rPr kumimoji="1" lang="ja-JP" altLang="en-US" dirty="0"/>
              <a:t>を満たしている。</a:t>
            </a:r>
            <a:endParaRPr kumimoji="1" lang="en-US" altLang="ja-JP" dirty="0"/>
          </a:p>
          <a:p>
            <a:r>
              <a:rPr kumimoji="1" lang="en-US" altLang="ja-JP" dirty="0"/>
              <a:t>※</a:t>
            </a:r>
            <a:r>
              <a:rPr kumimoji="1" lang="ja-JP" altLang="en-US" dirty="0"/>
              <a:t>他の</a:t>
            </a:r>
            <a:r>
              <a:rPr kumimoji="1" lang="en-US" altLang="ja-JP" dirty="0"/>
              <a:t>RDBMS</a:t>
            </a:r>
            <a:r>
              <a:rPr kumimoji="1" lang="ja-JP" altLang="en-US" dirty="0"/>
              <a:t>（</a:t>
            </a:r>
            <a:r>
              <a:rPr kumimoji="1" lang="en-US" altLang="ja-JP" dirty="0"/>
              <a:t>READ COMMITTED</a:t>
            </a:r>
            <a:r>
              <a:rPr kumimoji="1" lang="ja-JP" altLang="en-US" dirty="0"/>
              <a:t>）ではコミット時にエラーが発生することは基本的に想定していないと思うが、</a:t>
            </a:r>
            <a:r>
              <a:rPr kumimoji="1" lang="en-US" altLang="ja-JP" dirty="0"/>
              <a:t>Tsurugi</a:t>
            </a:r>
            <a:r>
              <a:rPr kumimoji="1" lang="ja-JP" altLang="en-US" dirty="0"/>
              <a:t>では普通に発生しうる。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75507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この例ではトランザクションをリトライしていないが、</a:t>
            </a:r>
            <a:r>
              <a:rPr kumimoji="1" lang="en-US" altLang="ja-JP" dirty="0"/>
              <a:t>LTX</a:t>
            </a:r>
            <a:r>
              <a:rPr kumimoji="1" lang="ja-JP" altLang="en-US" dirty="0"/>
              <a:t>でもシリアライゼーションエラーが発生した場合はリトライする。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41551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OCC</a:t>
            </a:r>
            <a:r>
              <a:rPr kumimoji="1" lang="ja-JP" altLang="en-US" dirty="0"/>
              <a:t>で</a:t>
            </a:r>
            <a:r>
              <a:rPr kumimoji="1" lang="en-US" altLang="ja-JP" dirty="0"/>
              <a:t>3</a:t>
            </a:r>
            <a:r>
              <a:rPr kumimoji="1" lang="ja-JP" altLang="en-US" dirty="0"/>
              <a:t>回リトライしたら</a:t>
            </a:r>
            <a:r>
              <a:rPr kumimoji="1" lang="en-US" altLang="ja-JP" dirty="0"/>
              <a:t>LTX</a:t>
            </a:r>
            <a:r>
              <a:rPr kumimoji="1" lang="ja-JP" altLang="en-US" dirty="0"/>
              <a:t>に切り替えるといったことも可能。</a:t>
            </a:r>
            <a:endParaRPr kumimoji="1" lang="en-US" altLang="ja-JP" dirty="0"/>
          </a:p>
          <a:p>
            <a:r>
              <a:rPr kumimoji="1" lang="ja-JP" altLang="en-US" dirty="0"/>
              <a:t>従来の</a:t>
            </a:r>
            <a:r>
              <a:rPr kumimoji="1" lang="en-US" altLang="ja-JP" dirty="0"/>
              <a:t>RDBMS</a:t>
            </a:r>
            <a:r>
              <a:rPr kumimoji="1" lang="ja-JP" altLang="en-US" dirty="0"/>
              <a:t>は、コミットでエラーが発生することは稀（通信障害くらい）だが、</a:t>
            </a:r>
            <a:r>
              <a:rPr kumimoji="1" lang="en-US" altLang="ja-JP" dirty="0"/>
              <a:t>Tsurugi</a:t>
            </a:r>
            <a:r>
              <a:rPr kumimoji="1" lang="ja-JP" altLang="en-US" dirty="0"/>
              <a:t>では普通にエラー（シリアライゼーションエラー）が発生する。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26670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70252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トランザクション種別の説明は、書籍の第</a:t>
            </a:r>
            <a:r>
              <a:rPr kumimoji="1" lang="en-US" altLang="ja-JP" dirty="0"/>
              <a:t>8</a:t>
            </a:r>
            <a:r>
              <a:rPr kumimoji="1" lang="ja-JP" altLang="en-US" dirty="0"/>
              <a:t>章（</a:t>
            </a:r>
            <a:r>
              <a:rPr kumimoji="1" lang="en-US" altLang="ja-JP" dirty="0"/>
              <a:t>Iceaxe</a:t>
            </a:r>
            <a:r>
              <a:rPr kumimoji="1" lang="ja-JP" altLang="en-US" dirty="0"/>
              <a:t>の章）</a:t>
            </a:r>
            <a:r>
              <a:rPr kumimoji="1" lang="en-US" altLang="ja-JP" dirty="0"/>
              <a:t>p.179</a:t>
            </a:r>
            <a:r>
              <a:rPr kumimoji="1" lang="ja-JP" altLang="en-US" dirty="0"/>
              <a:t>や</a:t>
            </a:r>
            <a:r>
              <a:rPr kumimoji="1" lang="en-US" altLang="ja-JP" dirty="0"/>
              <a:t>p.185</a:t>
            </a:r>
            <a:r>
              <a:rPr kumimoji="1" lang="ja-JP" altLang="en-US" dirty="0"/>
              <a:t>に載っている。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8687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READ COMMITTED</a:t>
            </a:r>
            <a:r>
              <a:rPr kumimoji="1" lang="ja-JP" altLang="en-US" dirty="0"/>
              <a:t>では</a:t>
            </a:r>
            <a:r>
              <a:rPr kumimoji="1" lang="en-US" altLang="ja-JP" dirty="0"/>
              <a:t>update</a:t>
            </a:r>
            <a:r>
              <a:rPr kumimoji="1" lang="ja-JP" altLang="en-US" dirty="0"/>
              <a:t>文で待ちに入るかもしれないが、</a:t>
            </a:r>
            <a:r>
              <a:rPr kumimoji="1" lang="en-US" altLang="ja-JP" dirty="0"/>
              <a:t>Tsurugi</a:t>
            </a:r>
            <a:r>
              <a:rPr kumimoji="1" lang="ja-JP" altLang="en-US" dirty="0"/>
              <a:t>の</a:t>
            </a:r>
            <a:r>
              <a:rPr kumimoji="1" lang="en-US" altLang="ja-JP" dirty="0"/>
              <a:t>LTX</a:t>
            </a:r>
            <a:r>
              <a:rPr kumimoji="1" lang="ja-JP" altLang="en-US" dirty="0"/>
              <a:t>では</a:t>
            </a:r>
            <a:r>
              <a:rPr kumimoji="1" lang="en-US" altLang="ja-JP" dirty="0"/>
              <a:t>commit</a:t>
            </a:r>
            <a:r>
              <a:rPr kumimoji="1" lang="ja-JP" altLang="en-US" dirty="0"/>
              <a:t>で待ちに入る。</a:t>
            </a:r>
            <a:endParaRPr kumimoji="1" lang="en-US" altLang="ja-JP" dirty="0"/>
          </a:p>
          <a:p>
            <a:r>
              <a:rPr kumimoji="1" lang="ja-JP" altLang="en-US" dirty="0"/>
              <a:t>同じデータを更新する可能性の有無は、まず</a:t>
            </a:r>
            <a:r>
              <a:rPr kumimoji="1" lang="en-US" altLang="ja-JP" dirty="0"/>
              <a:t>write preserve</a:t>
            </a:r>
            <a:r>
              <a:rPr kumimoji="1" lang="ja-JP" altLang="en-US" dirty="0"/>
              <a:t>で判断される。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5568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07886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LTX</a:t>
            </a:r>
            <a:r>
              <a:rPr kumimoji="1" lang="ja-JP" altLang="en-US" dirty="0"/>
              <a:t>では、更新対象テーブルを</a:t>
            </a:r>
            <a:r>
              <a:rPr kumimoji="1" lang="en-US" altLang="ja-JP" dirty="0"/>
              <a:t>write preserve</a:t>
            </a:r>
            <a:r>
              <a:rPr kumimoji="1" lang="ja-JP" altLang="en-US" dirty="0"/>
              <a:t>で指定する必要がある。</a:t>
            </a:r>
            <a:endParaRPr kumimoji="1" lang="en-US" altLang="ja-JP" dirty="0"/>
          </a:p>
          <a:p>
            <a:r>
              <a:rPr kumimoji="1" lang="en-US" altLang="ja-JP" dirty="0"/>
              <a:t>read area</a:t>
            </a:r>
            <a:r>
              <a:rPr kumimoji="1" lang="ja-JP" altLang="en-US" dirty="0"/>
              <a:t>等は今回は割愛。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8939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書籍の第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章（</a:t>
            </a:r>
            <a:r>
              <a:rPr kumimoji="1" lang="en-US" altLang="ja-JP" dirty="0"/>
              <a:t>p.44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r>
              <a:rPr kumimoji="1" lang="ja-JP" altLang="en-US" dirty="0"/>
              <a:t>現時点では</a:t>
            </a:r>
            <a:r>
              <a:rPr kumimoji="1" lang="en-US" altLang="ja-JP" dirty="0"/>
              <a:t>PROPAGATED</a:t>
            </a:r>
            <a:r>
              <a:rPr kumimoji="1" lang="ja-JP" altLang="en-US" dirty="0"/>
              <a:t>は</a:t>
            </a:r>
            <a:r>
              <a:rPr kumimoji="1" lang="en-US" altLang="ja-JP" dirty="0"/>
              <a:t>STORED</a:t>
            </a:r>
            <a:r>
              <a:rPr kumimoji="1" lang="ja-JP" altLang="en-US"/>
              <a:t>と同じ。</a:t>
            </a:r>
            <a:endParaRPr kumimoji="1" lang="en-US" altLang="ja-JP" dirty="0"/>
          </a:p>
          <a:p>
            <a:r>
              <a:rPr kumimoji="1" lang="ja-JP" altLang="en-US" dirty="0"/>
              <a:t>デフォルトは、</a:t>
            </a:r>
            <a:r>
              <a:rPr kumimoji="1" lang="en-US" altLang="ja-JP" dirty="0"/>
              <a:t>1.0.0-BETA1</a:t>
            </a:r>
            <a:r>
              <a:rPr kumimoji="1" lang="ja-JP" altLang="en-US" dirty="0"/>
              <a:t>は</a:t>
            </a:r>
            <a:r>
              <a:rPr kumimoji="1" lang="en-US" altLang="ja-JP" dirty="0"/>
              <a:t>AVAILABLE</a:t>
            </a:r>
            <a:r>
              <a:rPr kumimoji="1" lang="ja-JP" altLang="en-US" dirty="0"/>
              <a:t>、</a:t>
            </a:r>
            <a:r>
              <a:rPr kumimoji="1" lang="en-US" altLang="ja-JP" dirty="0"/>
              <a:t>BETA2</a:t>
            </a:r>
            <a:r>
              <a:rPr kumimoji="1" lang="ja-JP" altLang="en-US" dirty="0"/>
              <a:t>は</a:t>
            </a:r>
            <a:r>
              <a:rPr kumimoji="1" lang="en-US" altLang="ja-JP" dirty="0"/>
              <a:t>STORED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4706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917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この</a:t>
            </a:r>
            <a:r>
              <a:rPr kumimoji="1" lang="en-US" altLang="ja-JP" dirty="0"/>
              <a:t>60</a:t>
            </a:r>
            <a:r>
              <a:rPr kumimoji="1" lang="ja-JP" altLang="en-US" dirty="0"/>
              <a:t>トランザクションは、原価計算ベンチマークのこと。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96814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4050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4469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33233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070480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switch</a:t>
            </a:r>
            <a:r>
              <a:rPr kumimoji="1" lang="ja-JP" altLang="en-US" dirty="0"/>
              <a:t>式は</a:t>
            </a:r>
            <a:r>
              <a:rPr kumimoji="1" lang="en-US" altLang="ja-JP" dirty="0"/>
              <a:t>Java14</a:t>
            </a:r>
            <a:r>
              <a:rPr kumimoji="1" lang="ja-JP" altLang="en-US" dirty="0"/>
              <a:t>以降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97456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35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51782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36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128004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51697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リフレクションは一切使っていない。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mapping</a:t>
            </a:r>
            <a:r>
              <a:rPr kumimoji="1" lang="ja-JP" altLang="en-US" dirty="0"/>
              <a:t>部分はリフレクションを使って生成できるかもしれないが、</a:t>
            </a:r>
            <a:r>
              <a:rPr kumimoji="1" lang="en-US" altLang="ja-JP" dirty="0"/>
              <a:t>Iceaxe</a:t>
            </a:r>
            <a:r>
              <a:rPr kumimoji="1" lang="ja-JP" altLang="en-US" dirty="0"/>
              <a:t>以外のライブラリー（フレームワーク）に任せる。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774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Tsurugi</a:t>
            </a:r>
            <a:r>
              <a:rPr kumimoji="1" lang="ja-JP" altLang="en-US" dirty="0"/>
              <a:t>のクライアント部分を担当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892726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053110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https://github.com/project-tsurugi/ogawayama</a:t>
            </a:r>
          </a:p>
          <a:p>
            <a:r>
              <a:rPr kumimoji="1" lang="ja-JP" altLang="en-US" dirty="0"/>
              <a:t>ユーザーから見ると</a:t>
            </a:r>
            <a:r>
              <a:rPr kumimoji="1" lang="en-US" altLang="ja-JP" dirty="0"/>
              <a:t>PostgreSQL</a:t>
            </a:r>
            <a:r>
              <a:rPr kumimoji="1" lang="ja-JP" altLang="en-US" dirty="0"/>
              <a:t>だが、裏では</a:t>
            </a:r>
            <a:r>
              <a:rPr kumimoji="1" lang="en-US" altLang="ja-JP" dirty="0"/>
              <a:t>Tsurugi</a:t>
            </a:r>
            <a:r>
              <a:rPr kumimoji="1" lang="ja-JP" altLang="en-US" dirty="0"/>
              <a:t>にアクセスする。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154894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154894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コミット方法などは改善中。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40895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Tsurugi</a:t>
            </a:r>
            <a:r>
              <a:rPr lang="ja-JP" altLang="en-US" dirty="0"/>
              <a:t>が</a:t>
            </a:r>
            <a:r>
              <a:rPr lang="en-US" altLang="ja-JP" dirty="0"/>
              <a:t>JDBC</a:t>
            </a:r>
            <a:r>
              <a:rPr lang="ja-JP" altLang="en-US" dirty="0"/>
              <a:t>を提供したとしても、既存アプリケーションの単純な置き換えは出来ないと思われる。</a:t>
            </a:r>
            <a:endParaRPr lang="en-US" altLang="ja-JP" dirty="0"/>
          </a:p>
          <a:p>
            <a:r>
              <a:rPr lang="ja-JP" altLang="en-US" dirty="0"/>
              <a:t>（したがって</a:t>
            </a:r>
            <a:r>
              <a:rPr lang="en-US" altLang="ja-JP" dirty="0"/>
              <a:t>Tsubakuro</a:t>
            </a:r>
            <a:r>
              <a:rPr lang="ja-JP" altLang="en-US" dirty="0"/>
              <a:t>や</a:t>
            </a:r>
            <a:r>
              <a:rPr lang="en-US" altLang="ja-JP" dirty="0"/>
              <a:t>Iceaxe</a:t>
            </a:r>
            <a:r>
              <a:rPr lang="ja-JP" altLang="en-US" dirty="0"/>
              <a:t>は</a:t>
            </a:r>
            <a:r>
              <a:rPr lang="en-US" altLang="ja-JP" dirty="0"/>
              <a:t>JDBC</a:t>
            </a:r>
            <a:r>
              <a:rPr lang="ja-JP" altLang="en-US" dirty="0"/>
              <a:t>とは離れてデザインしている）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14492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https://github.com/project-tsurugi/tanzawa/tree/master/modules/tgsql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46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74283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47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44602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48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682288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構成定義ファイルで「どの</a:t>
            </a:r>
            <a:r>
              <a:rPr kumimoji="1" lang="en-US" altLang="ja-JP" dirty="0"/>
              <a:t>DB</a:t>
            </a:r>
            <a:r>
              <a:rPr kumimoji="1" lang="ja-JP" altLang="en-US" dirty="0"/>
              <a:t>か」を指定しているので、</a:t>
            </a:r>
            <a:r>
              <a:rPr kumimoji="1" lang="en-US" altLang="ja-JP" dirty="0"/>
              <a:t>shutdown</a:t>
            </a:r>
            <a:r>
              <a:rPr kumimoji="1" lang="ja-JP" altLang="en-US" dirty="0"/>
              <a:t>時にも指定する必要がある。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54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74076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https://github.com/project-tsurugi/tanzawa/tree/master/modules/tgdump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55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378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NEDO</a:t>
            </a:r>
            <a:r>
              <a:rPr lang="ja-JP" altLang="en-US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：国立研究開発法人 新エネルギー・産業技術総合開発機構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65648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https://github.com/project-tsurugi/belayer-webapi</a:t>
            </a:r>
          </a:p>
          <a:p>
            <a:r>
              <a:rPr kumimoji="1" lang="ja-JP" altLang="en-US" dirty="0"/>
              <a:t>有償部分はクライアント側</a:t>
            </a:r>
            <a:r>
              <a:rPr kumimoji="1" lang="en-US" altLang="ja-JP" dirty="0"/>
              <a:t>UI</a:t>
            </a:r>
            <a:r>
              <a:rPr kumimoji="1" lang="ja-JP" altLang="en-US" dirty="0"/>
              <a:t>ツールのみであり、</a:t>
            </a:r>
            <a:r>
              <a:rPr kumimoji="1" lang="en-US" altLang="ja-JP" dirty="0"/>
              <a:t>curl</a:t>
            </a:r>
            <a:r>
              <a:rPr kumimoji="1" lang="ja-JP" altLang="en-US" dirty="0"/>
              <a:t>コマンド等で使う分には無償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56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8551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日経</a:t>
            </a:r>
            <a:r>
              <a:rPr kumimoji="1" lang="en-US" altLang="ja-JP" dirty="0"/>
              <a:t>BP</a:t>
            </a:r>
            <a:r>
              <a:rPr kumimoji="1" lang="ja-JP" altLang="en-US" dirty="0"/>
              <a:t> </a:t>
            </a:r>
            <a:r>
              <a:rPr kumimoji="1" lang="en-US" altLang="ja-JP" dirty="0"/>
              <a:t>https://bookplus.nikkei.com/atcl/catalog/23/09/19/01016/</a:t>
            </a:r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85526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対応</a:t>
            </a:r>
            <a:r>
              <a:rPr kumimoji="1" lang="en-US" altLang="ja-JP" dirty="0"/>
              <a:t>OS</a:t>
            </a:r>
            <a:r>
              <a:rPr kumimoji="1" lang="ja-JP" altLang="en-US" dirty="0"/>
              <a:t>は、現時点では</a:t>
            </a:r>
            <a:r>
              <a:rPr kumimoji="1" lang="en-US" altLang="ja-JP" dirty="0"/>
              <a:t>Ubuntu 22.04</a:t>
            </a:r>
            <a:r>
              <a:rPr kumimoji="1" lang="ja-JP" altLang="en-US" dirty="0"/>
              <a:t>のみ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292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Tsurugi</a:t>
            </a:r>
            <a:r>
              <a:rPr kumimoji="1" lang="ja-JP" altLang="en-US" dirty="0"/>
              <a:t>公開前の神林さんの講演では、</a:t>
            </a:r>
            <a:r>
              <a:rPr kumimoji="1" lang="en-US" altLang="ja-JP" dirty="0"/>
              <a:t>Tsurugi</a:t>
            </a:r>
            <a:r>
              <a:rPr kumimoji="1" lang="ja-JP" altLang="en-US" dirty="0"/>
              <a:t>は</a:t>
            </a:r>
            <a:r>
              <a:rPr kumimoji="1" lang="en-US" altLang="ja-JP" dirty="0"/>
              <a:t>PostgreSQL</a:t>
            </a:r>
            <a:r>
              <a:rPr kumimoji="1" lang="ja-JP" altLang="en-US" dirty="0"/>
              <a:t>の皮をかぶった</a:t>
            </a:r>
            <a:r>
              <a:rPr kumimoji="1" lang="en-US" altLang="ja-JP" dirty="0"/>
              <a:t>RDB</a:t>
            </a:r>
            <a:r>
              <a:rPr kumimoji="1" lang="ja-JP" altLang="en-US" dirty="0"/>
              <a:t>と言っていたこともあった。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SQL</a:t>
            </a:r>
            <a:r>
              <a:rPr kumimoji="1" lang="ja-JP" altLang="en-US" dirty="0"/>
              <a:t>やトランザクションは</a:t>
            </a:r>
            <a:r>
              <a:rPr kumimoji="1" lang="en-US" altLang="ja-JP" dirty="0"/>
              <a:t>RDBMS</a:t>
            </a:r>
            <a:r>
              <a:rPr kumimoji="1" lang="ja-JP" altLang="en-US" dirty="0"/>
              <a:t>では当たり前だが、</a:t>
            </a:r>
            <a:r>
              <a:rPr kumimoji="1" lang="en-US" altLang="ja-JP" dirty="0"/>
              <a:t>KVS</a:t>
            </a:r>
            <a:r>
              <a:rPr kumimoji="1" lang="ja-JP" altLang="en-US" dirty="0"/>
              <a:t>がよく使われている</a:t>
            </a:r>
            <a:r>
              <a:rPr kumimoji="1" lang="en-US" altLang="ja-JP" dirty="0"/>
              <a:t>NoSQL</a:t>
            </a:r>
            <a:r>
              <a:rPr kumimoji="1" lang="ja-JP" altLang="en-US" dirty="0"/>
              <a:t>ではそうではなかった。</a:t>
            </a:r>
            <a:endParaRPr kumimoji="1" lang="en-US" altLang="ja-JP" dirty="0"/>
          </a:p>
          <a:p>
            <a:r>
              <a:rPr kumimoji="1" lang="en-US" altLang="ja-JP" dirty="0"/>
              <a:t>Hadoop</a:t>
            </a:r>
            <a:r>
              <a:rPr kumimoji="1" lang="ja-JP" altLang="en-US" dirty="0"/>
              <a:t>を契機に始まったビッグデータブームの時に流行った</a:t>
            </a:r>
            <a:r>
              <a:rPr kumimoji="1" lang="en-US" altLang="ja-JP" dirty="0"/>
              <a:t>NoSQL</a:t>
            </a:r>
            <a:r>
              <a:rPr kumimoji="1" lang="ja-JP" altLang="en-US" dirty="0"/>
              <a:t>（</a:t>
            </a:r>
            <a:r>
              <a:rPr kumimoji="1" lang="en-US" altLang="ja-JP" dirty="0"/>
              <a:t>Cassandra</a:t>
            </a:r>
            <a:r>
              <a:rPr kumimoji="1" lang="ja-JP" altLang="en-US" dirty="0"/>
              <a:t>とか</a:t>
            </a:r>
            <a:r>
              <a:rPr kumimoji="1" lang="en-US" altLang="ja-JP" dirty="0"/>
              <a:t>HBase</a:t>
            </a:r>
            <a:r>
              <a:rPr kumimoji="1" lang="ja-JP" altLang="en-US" dirty="0"/>
              <a:t>とか）では</a:t>
            </a:r>
            <a:r>
              <a:rPr kumimoji="1" lang="en-US" altLang="ja-JP" dirty="0"/>
              <a:t>KVS</a:t>
            </a:r>
            <a:r>
              <a:rPr kumimoji="1" lang="ja-JP" altLang="en-US" dirty="0"/>
              <a:t>がよく使われていた。</a:t>
            </a:r>
            <a:endParaRPr kumimoji="1" lang="en-US" altLang="ja-JP" dirty="0"/>
          </a:p>
          <a:p>
            <a:r>
              <a:rPr kumimoji="1" lang="en-US" altLang="ja-JP" dirty="0"/>
              <a:t>NoSQL</a:t>
            </a:r>
            <a:r>
              <a:rPr kumimoji="1" lang="ja-JP" altLang="en-US" dirty="0"/>
              <a:t>はトランザクション機能を削って高速化していたが、</a:t>
            </a:r>
            <a:r>
              <a:rPr kumimoji="1" lang="en-US" altLang="ja-JP" dirty="0"/>
              <a:t>Tsurugi</a:t>
            </a:r>
            <a:r>
              <a:rPr kumimoji="1" lang="ja-JP" altLang="en-US" dirty="0"/>
              <a:t>は</a:t>
            </a:r>
            <a:r>
              <a:rPr kumimoji="1" lang="en-US" altLang="ja-JP" dirty="0"/>
              <a:t>RDBMS</a:t>
            </a:r>
            <a:r>
              <a:rPr kumimoji="1" lang="ja-JP" altLang="en-US" dirty="0"/>
              <a:t>なので、</a:t>
            </a:r>
            <a:r>
              <a:rPr kumimoji="1" lang="en-US" altLang="ja-JP" dirty="0"/>
              <a:t>RDB</a:t>
            </a:r>
            <a:r>
              <a:rPr kumimoji="1" lang="ja-JP" altLang="en-US" dirty="0"/>
              <a:t>のトランザクション機能を持っている。</a:t>
            </a:r>
            <a:endParaRPr kumimoji="1" lang="en-US" altLang="ja-JP" dirty="0"/>
          </a:p>
          <a:p>
            <a:r>
              <a:rPr kumimoji="1" lang="ja-JP" altLang="en-US" dirty="0"/>
              <a:t>同じ</a:t>
            </a:r>
            <a:r>
              <a:rPr kumimoji="1" lang="en-US" altLang="ja-JP" dirty="0"/>
              <a:t>KVS</a:t>
            </a:r>
            <a:r>
              <a:rPr kumimoji="1" lang="ja-JP" altLang="en-US" dirty="0"/>
              <a:t>なので、トランザクション機能の分を差し引いて、</a:t>
            </a:r>
            <a:r>
              <a:rPr kumimoji="1" lang="en-US" altLang="ja-JP" dirty="0"/>
              <a:t>NoSQL</a:t>
            </a:r>
            <a:r>
              <a:rPr kumimoji="1" lang="ja-JP" altLang="en-US" dirty="0"/>
              <a:t>に近い性能が出るはず。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また、</a:t>
            </a:r>
            <a:r>
              <a:rPr kumimoji="1" lang="en-US" altLang="ja-JP" dirty="0"/>
              <a:t>NoSQL</a:t>
            </a:r>
            <a:r>
              <a:rPr kumimoji="1" lang="ja-JP" altLang="en-US" dirty="0"/>
              <a:t>では</a:t>
            </a:r>
            <a:r>
              <a:rPr kumimoji="1" lang="en-US" altLang="ja-JP" dirty="0"/>
              <a:t>SQL</a:t>
            </a:r>
            <a:r>
              <a:rPr kumimoji="1" lang="ja-JP" altLang="en-US" dirty="0"/>
              <a:t>は使えないか、補助機能だった。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071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Tsurugi</a:t>
            </a:r>
            <a:r>
              <a:rPr kumimoji="1" lang="ja-JP" altLang="en-US"/>
              <a:t>では、</a:t>
            </a:r>
            <a:r>
              <a:rPr kumimoji="1" lang="en-US" altLang="ja-JP"/>
              <a:t>SQL</a:t>
            </a:r>
            <a:r>
              <a:rPr kumimoji="1" lang="ja-JP" altLang="en-US" dirty="0"/>
              <a:t>は</a:t>
            </a:r>
            <a:r>
              <a:rPr kumimoji="1" lang="en-US" altLang="ja-JP" dirty="0"/>
              <a:t>KVS</a:t>
            </a:r>
            <a:r>
              <a:rPr kumimoji="1" lang="ja-JP" altLang="en-US" dirty="0"/>
              <a:t>操作に変換される。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49554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Wikipedia</a:t>
            </a:r>
            <a:r>
              <a:rPr kumimoji="1" lang="ja-JP" altLang="en-US" dirty="0"/>
              <a:t>によると、一番強いトランザクション分離レベルは</a:t>
            </a:r>
            <a:r>
              <a:rPr kumimoji="1" lang="en-US" altLang="ja-JP" dirty="0"/>
              <a:t>SERIALIZABLE</a:t>
            </a:r>
            <a:r>
              <a:rPr kumimoji="1" lang="ja-JP" altLang="en-US" dirty="0"/>
              <a:t>。</a:t>
            </a:r>
            <a:endParaRPr kumimoji="1" lang="en-US" altLang="ja-JP" dirty="0"/>
          </a:p>
          <a:p>
            <a:r>
              <a:rPr lang="ja-JP" altLang="en-US" b="0" i="0" dirty="0">
                <a:solidFill>
                  <a:srgbClr val="1D1C1D"/>
                </a:solidFill>
                <a:effectLst/>
                <a:latin typeface="Slack-Lato"/>
              </a:rPr>
              <a:t>一部の</a:t>
            </a:r>
            <a:r>
              <a:rPr lang="en-US" altLang="ja-JP" b="0" i="0" dirty="0">
                <a:solidFill>
                  <a:srgbClr val="1D1C1D"/>
                </a:solidFill>
                <a:effectLst/>
                <a:latin typeface="Slack-Lato"/>
              </a:rPr>
              <a:t>DB</a:t>
            </a:r>
            <a:r>
              <a:rPr lang="ja-JP" altLang="en-US" b="0" i="0" dirty="0">
                <a:solidFill>
                  <a:srgbClr val="1D1C1D"/>
                </a:solidFill>
                <a:effectLst/>
                <a:latin typeface="Slack-Lato"/>
              </a:rPr>
              <a:t>は</a:t>
            </a:r>
            <a:r>
              <a:rPr lang="en-US" altLang="ja-JP" b="0" i="0" dirty="0">
                <a:solidFill>
                  <a:srgbClr val="1D1C1D"/>
                </a:solidFill>
                <a:effectLst/>
                <a:latin typeface="Slack-Lato"/>
              </a:rPr>
              <a:t>snapshot isolation</a:t>
            </a:r>
            <a:r>
              <a:rPr lang="ja-JP" altLang="en-US" b="0" i="0" dirty="0">
                <a:solidFill>
                  <a:srgbClr val="1D1C1D"/>
                </a:solidFill>
                <a:effectLst/>
                <a:latin typeface="Slack-Lato"/>
              </a:rPr>
              <a:t>を</a:t>
            </a:r>
            <a:r>
              <a:rPr lang="en-US" altLang="ja-JP" b="0" i="0" dirty="0">
                <a:solidFill>
                  <a:srgbClr val="1D1C1D"/>
                </a:solidFill>
                <a:effectLst/>
                <a:latin typeface="Slack-Lato"/>
              </a:rPr>
              <a:t>SERIALIZABLE</a:t>
            </a:r>
            <a:r>
              <a:rPr lang="ja-JP" altLang="en-US" b="0" i="0" dirty="0">
                <a:solidFill>
                  <a:srgbClr val="1D1C1D"/>
                </a:solidFill>
                <a:effectLst/>
                <a:latin typeface="Slack-Lato"/>
              </a:rPr>
              <a:t>と言っているようだが、</a:t>
            </a:r>
            <a:r>
              <a:rPr lang="en-US" altLang="ja-JP" b="0" i="0" dirty="0">
                <a:solidFill>
                  <a:srgbClr val="1D1C1D"/>
                </a:solidFill>
                <a:effectLst/>
                <a:latin typeface="Slack-Lato"/>
              </a:rPr>
              <a:t>Tsurugi</a:t>
            </a:r>
            <a:r>
              <a:rPr lang="ja-JP" altLang="en-US" b="0" i="0" dirty="0">
                <a:solidFill>
                  <a:srgbClr val="1D1C1D"/>
                </a:solidFill>
                <a:effectLst/>
                <a:latin typeface="Slack-Lato"/>
              </a:rPr>
              <a:t>は真に</a:t>
            </a:r>
            <a:r>
              <a:rPr lang="en-US" altLang="ja-JP" b="0" i="0" dirty="0">
                <a:solidFill>
                  <a:srgbClr val="1D1C1D"/>
                </a:solidFill>
                <a:effectLst/>
                <a:latin typeface="Slack-Lato"/>
              </a:rPr>
              <a:t>SERIALIZABLE</a:t>
            </a:r>
            <a:r>
              <a:rPr lang="ja-JP" altLang="en-US" b="0" i="0" dirty="0">
                <a:solidFill>
                  <a:srgbClr val="1D1C1D"/>
                </a:solidFill>
                <a:effectLst/>
                <a:latin typeface="Slack-Lato"/>
              </a:rPr>
              <a:t>である。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3F62C-DAA1-418F-B7C9-233935D3DB43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382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8"/>
          <p:cNvSpPr>
            <a:spLocks noChangeArrowheads="1"/>
          </p:cNvSpPr>
          <p:nvPr/>
        </p:nvSpPr>
        <p:spPr bwMode="auto">
          <a:xfrm>
            <a:off x="0" y="0"/>
            <a:ext cx="9144000" cy="2708275"/>
          </a:xfrm>
          <a:prstGeom prst="rect">
            <a:avLst/>
          </a:prstGeom>
          <a:gradFill rotWithShape="1">
            <a:gsLst>
              <a:gs pos="0">
                <a:srgbClr val="97C9FF"/>
              </a:gs>
              <a:gs pos="100000">
                <a:srgbClr val="004BA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" name="Rectangle 51"/>
          <p:cNvSpPr>
            <a:spLocks noChangeArrowheads="1"/>
          </p:cNvSpPr>
          <p:nvPr/>
        </p:nvSpPr>
        <p:spPr bwMode="auto">
          <a:xfrm>
            <a:off x="0" y="6524625"/>
            <a:ext cx="9144000" cy="333375"/>
          </a:xfrm>
          <a:prstGeom prst="rect">
            <a:avLst/>
          </a:prstGeom>
          <a:solidFill>
            <a:srgbClr val="004BA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bIns="0" anchor="b"/>
          <a:lstStyle/>
          <a:p>
            <a:endParaRPr lang="ja-JP" altLang="en-US"/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2867025" y="6597650"/>
            <a:ext cx="3393558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 eaLnBrk="1" hangingPunct="1">
              <a:spcBef>
                <a:spcPct val="50000"/>
              </a:spcBef>
              <a:buClrTx/>
              <a:buSzPct val="60000"/>
              <a:buFont typeface="Wingdings" charset="0"/>
              <a:buNone/>
            </a:pPr>
            <a:r>
              <a:rPr kumimoji="0" lang="en-US" altLang="ja-JP" sz="800" dirty="0">
                <a:solidFill>
                  <a:schemeClr val="bg1"/>
                </a:solidFill>
              </a:rPr>
              <a:t>Copyright © 2023 Nautilus Technologies, Inc. All rights reserved.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3908425" y="6711950"/>
            <a:ext cx="13223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>
            <a:lvl1pPr algn="ctr">
              <a:spcBef>
                <a:spcPct val="0"/>
              </a:spcBef>
              <a:defRPr kumimoji="1" sz="200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algn="ctr">
              <a:spcBef>
                <a:spcPct val="0"/>
              </a:spcBef>
              <a:defRPr kumimoji="1" sz="2000">
                <a:solidFill>
                  <a:srgbClr val="FF0000"/>
                </a:solidFill>
                <a:latin typeface="Verdana" charset="0"/>
                <a:ea typeface="ＭＳ Ｐゴシック" charset="0"/>
              </a:defRPr>
            </a:lvl2pPr>
            <a:lvl3pPr marL="1143000" indent="-228600" algn="ctr">
              <a:spcBef>
                <a:spcPct val="0"/>
              </a:spcBef>
              <a:defRPr kumimoji="1" sz="2000">
                <a:solidFill>
                  <a:srgbClr val="FF0000"/>
                </a:solidFill>
                <a:latin typeface="Verdana" charset="0"/>
                <a:ea typeface="ＭＳ Ｐゴシック" charset="0"/>
              </a:defRPr>
            </a:lvl3pPr>
            <a:lvl4pPr marL="1600200" indent="-228600" algn="ctr">
              <a:spcBef>
                <a:spcPct val="0"/>
              </a:spcBef>
              <a:defRPr kumimoji="1" sz="2000">
                <a:solidFill>
                  <a:srgbClr val="FF0000"/>
                </a:solidFill>
                <a:latin typeface="Verdana" charset="0"/>
                <a:ea typeface="ＭＳ Ｐゴシック" charset="0"/>
              </a:defRPr>
            </a:lvl4pPr>
            <a:lvl5pPr marL="2057400" indent="-228600" algn="ctr">
              <a:spcBef>
                <a:spcPct val="0"/>
              </a:spcBef>
              <a:defRPr kumimoji="1" sz="2000">
                <a:solidFill>
                  <a:srgbClr val="FF0000"/>
                </a:solidFill>
                <a:latin typeface="Verdan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528416"/>
              </a:buClr>
              <a:buSzPct val="80000"/>
              <a:buFont typeface="Monotype Sorts" charset="0"/>
              <a:defRPr kumimoji="1" sz="2000">
                <a:solidFill>
                  <a:srgbClr val="FF0000"/>
                </a:solidFill>
                <a:latin typeface="Verdan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528416"/>
              </a:buClr>
              <a:buSzPct val="80000"/>
              <a:buFont typeface="Monotype Sorts" charset="0"/>
              <a:defRPr kumimoji="1" sz="2000">
                <a:solidFill>
                  <a:srgbClr val="FF0000"/>
                </a:solidFill>
                <a:latin typeface="Verdan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528416"/>
              </a:buClr>
              <a:buSzPct val="80000"/>
              <a:buFont typeface="Monotype Sorts" charset="0"/>
              <a:defRPr kumimoji="1" sz="2000">
                <a:solidFill>
                  <a:srgbClr val="FF0000"/>
                </a:solidFill>
                <a:latin typeface="Verdan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528416"/>
              </a:buClr>
              <a:buSzPct val="80000"/>
              <a:buFont typeface="Monotype Sorts" charset="0"/>
              <a:defRPr kumimoji="1" sz="2000">
                <a:solidFill>
                  <a:srgbClr val="FF0000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  <a:buClrTx/>
              <a:buSzPct val="60000"/>
              <a:buFont typeface="Wingdings" charset="0"/>
              <a:buNone/>
            </a:pPr>
            <a:r>
              <a:rPr lang="en-US" altLang="ja-JP" sz="800">
                <a:solidFill>
                  <a:schemeClr val="bg1"/>
                </a:solidFill>
              </a:rPr>
              <a:t>Proprietary &amp; Confidential</a:t>
            </a:r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49213" y="6691313"/>
            <a:ext cx="52705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ja-JP" sz="800">
                <a:solidFill>
                  <a:schemeClr val="bg1"/>
                </a:solidFill>
              </a:rPr>
              <a:t>NAUTILUS</a:t>
            </a:r>
          </a:p>
        </p:txBody>
      </p:sp>
      <p:pic>
        <p:nvPicPr>
          <p:cNvPr id="9" name="Picture 49" descr="03-HorizontalLogo_001_Blu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876925"/>
            <a:ext cx="3586163" cy="4778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50" descr="ノーチラス_50％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1666875"/>
            <a:ext cx="2663825" cy="1716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8600" y="1981200"/>
            <a:ext cx="6477000" cy="609600"/>
          </a:xfrm>
        </p:spPr>
        <p:txBody>
          <a:bodyPr/>
          <a:lstStyle>
            <a:lvl1pPr>
              <a:defRPr sz="2800">
                <a:solidFill>
                  <a:srgbClr val="000000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ja-JP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8600" y="2743200"/>
            <a:ext cx="6477000" cy="16764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280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2" name="Rectangle 48">
            <a:extLst>
              <a:ext uri="{FF2B5EF4-FFF2-40B4-BE49-F238E27FC236}">
                <a16:creationId xmlns:a16="http://schemas.microsoft.com/office/drawing/2014/main" id="{3F85FDDE-72AB-7548-DD8D-62376EDBEFE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4"/>
            <a:ext cx="9144000" cy="2708275"/>
          </a:xfrm>
          <a:prstGeom prst="rect">
            <a:avLst/>
          </a:prstGeom>
          <a:gradFill rotWithShape="1">
            <a:gsLst>
              <a:gs pos="0">
                <a:srgbClr val="97C9FF"/>
              </a:gs>
              <a:gs pos="100000">
                <a:srgbClr val="004BA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sz="1800"/>
          </a:p>
        </p:txBody>
      </p:sp>
      <p:pic>
        <p:nvPicPr>
          <p:cNvPr id="3" name="Picture 50" descr="ノーチラス_50％">
            <a:extLst>
              <a:ext uri="{FF2B5EF4-FFF2-40B4-BE49-F238E27FC236}">
                <a16:creationId xmlns:a16="http://schemas.microsoft.com/office/drawing/2014/main" id="{582CC250-6201-C368-3455-2DB09668F0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2" y="1666875"/>
            <a:ext cx="2663825" cy="171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51">
            <a:extLst>
              <a:ext uri="{FF2B5EF4-FFF2-40B4-BE49-F238E27FC236}">
                <a16:creationId xmlns:a16="http://schemas.microsoft.com/office/drawing/2014/main" id="{F7B37F4F-38C7-B3D8-2177-BD8C116A61E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24629"/>
            <a:ext cx="9144000" cy="333375"/>
          </a:xfrm>
          <a:prstGeom prst="rect">
            <a:avLst/>
          </a:prstGeom>
          <a:solidFill>
            <a:srgbClr val="004BA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bIns="0" anchor="b"/>
          <a:lstStyle/>
          <a:p>
            <a:endParaRPr lang="ja-JP" altLang="en-US" sz="1800"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E98EF01D-FC2D-472E-874F-967B242E91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203849" y="6597654"/>
            <a:ext cx="339355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1" hangingPunct="1">
              <a:spcBef>
                <a:spcPct val="50000"/>
              </a:spcBef>
              <a:buClrTx/>
              <a:buSzPct val="60000"/>
              <a:buFont typeface="Wingdings" pitchFamily="2" charset="2"/>
              <a:buNone/>
            </a:pPr>
            <a:r>
              <a:rPr kumimoji="0" lang="en-US" altLang="ja-JP" sz="800" dirty="0">
                <a:solidFill>
                  <a:schemeClr val="bg1"/>
                </a:solidFill>
              </a:rPr>
              <a:t>Copyright © 2024 Nautilus Technologies, Inc. All rights reserved.</a:t>
            </a:r>
          </a:p>
        </p:txBody>
      </p:sp>
      <p:sp>
        <p:nvSpPr>
          <p:cNvPr id="13" name="Rectangle 29">
            <a:extLst>
              <a:ext uri="{FF2B5EF4-FFF2-40B4-BE49-F238E27FC236}">
                <a16:creationId xmlns:a16="http://schemas.microsoft.com/office/drawing/2014/main" id="{90CC24B9-A916-440C-2963-684FD27B0A0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9213" y="6691317"/>
            <a:ext cx="42159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ja-JP" sz="800" dirty="0">
                <a:solidFill>
                  <a:schemeClr val="bg1"/>
                </a:solidFill>
              </a:rPr>
              <a:t>NAUTILUS</a:t>
            </a:r>
          </a:p>
        </p:txBody>
      </p:sp>
      <p:pic>
        <p:nvPicPr>
          <p:cNvPr id="14" name="Picture 49" descr="03-HorizontalLogo_001_Blue">
            <a:extLst>
              <a:ext uri="{FF2B5EF4-FFF2-40B4-BE49-F238E27FC236}">
                <a16:creationId xmlns:a16="http://schemas.microsoft.com/office/drawing/2014/main" id="{FEF30493-95C1-C233-A1A6-9923CB52904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2" y="5876925"/>
            <a:ext cx="3586163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852056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5852084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67500" y="44450"/>
            <a:ext cx="2171700" cy="65532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52400" y="44450"/>
            <a:ext cx="6362700" cy="65532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673903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76264" y="1124744"/>
            <a:ext cx="8110537" cy="5400600"/>
          </a:xfrm>
        </p:spPr>
        <p:txBody>
          <a:bodyPr/>
          <a:lstStyle>
            <a:lvl1pPr>
              <a:defRPr b="0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>
              <a:defRPr b="0" i="0">
                <a:latin typeface="Meiryo UI" panose="020B0604030504040204" pitchFamily="34" charset="-128"/>
                <a:ea typeface="Meiryo UI" panose="020B0604030504040204" pitchFamily="34" charset="-128"/>
              </a:defRPr>
            </a:lvl2pPr>
            <a:lvl3pPr>
              <a:defRPr b="0" i="0">
                <a:latin typeface="Meiryo UI" panose="020B0604030504040204" pitchFamily="34" charset="-128"/>
                <a:ea typeface="Meiryo UI" panose="020B0604030504040204" pitchFamily="34" charset="-128"/>
              </a:defRPr>
            </a:lvl3pPr>
            <a:lvl4pPr>
              <a:defRPr b="0" i="0">
                <a:latin typeface="Meiryo UI" panose="020B0604030504040204" pitchFamily="34" charset="-128"/>
                <a:ea typeface="Meiryo UI" panose="020B0604030504040204" pitchFamily="34" charset="-128"/>
              </a:defRPr>
            </a:lvl4pPr>
            <a:lvl5pPr>
              <a:defRPr b="0" i="0">
                <a:latin typeface="Meiryo UI" panose="020B0604030504040204" pitchFamily="34" charset="-128"/>
                <a:ea typeface="Meiryo UI" panose="020B0604030504040204" pitchFamily="34" charset="-128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366606231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8"/>
          <p:cNvSpPr>
            <a:spLocks noChangeArrowheads="1"/>
          </p:cNvSpPr>
          <p:nvPr/>
        </p:nvSpPr>
        <p:spPr bwMode="auto">
          <a:xfrm>
            <a:off x="0" y="0"/>
            <a:ext cx="9144000" cy="2708275"/>
          </a:xfrm>
          <a:prstGeom prst="rect">
            <a:avLst/>
          </a:prstGeom>
          <a:gradFill rotWithShape="1">
            <a:gsLst>
              <a:gs pos="0">
                <a:srgbClr val="97C9FF"/>
              </a:gs>
              <a:gs pos="100000">
                <a:srgbClr val="004BA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2" tIns="45716" rIns="91432" bIns="45716" anchor="ctr"/>
          <a:lstStyle/>
          <a:p>
            <a:endParaRPr lang="ja-JP" altLang="en-US"/>
          </a:p>
        </p:txBody>
      </p:sp>
      <p:pic>
        <p:nvPicPr>
          <p:cNvPr id="10" name="Picture 50" descr="ノーチラス_50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1" y="1666875"/>
            <a:ext cx="2663825" cy="171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901690"/>
            <a:ext cx="5758408" cy="719436"/>
          </a:xfrm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8026" y="2780929"/>
            <a:ext cx="573618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1" name="Rectangle 51"/>
          <p:cNvSpPr>
            <a:spLocks noChangeArrowheads="1"/>
          </p:cNvSpPr>
          <p:nvPr/>
        </p:nvSpPr>
        <p:spPr bwMode="auto">
          <a:xfrm>
            <a:off x="0" y="6524626"/>
            <a:ext cx="9144000" cy="333375"/>
          </a:xfrm>
          <a:prstGeom prst="rect">
            <a:avLst/>
          </a:prstGeom>
          <a:solidFill>
            <a:srgbClr val="004BA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2" tIns="45716" rIns="91432" bIns="0" anchor="b"/>
          <a:lstStyle/>
          <a:p>
            <a:endParaRPr lang="ja-JP" altLang="en-US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3182683" y="6597651"/>
            <a:ext cx="2766783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eaLnBrk="1" hangingPunct="1">
              <a:spcBef>
                <a:spcPct val="50000"/>
              </a:spcBef>
              <a:buClrTx/>
              <a:buSzPct val="60000"/>
              <a:buFont typeface="Wingdings" pitchFamily="2" charset="2"/>
              <a:buNone/>
            </a:pPr>
            <a:r>
              <a:rPr kumimoji="0" lang="en-US" altLang="ja-JP" sz="800" dirty="0">
                <a:solidFill>
                  <a:schemeClr val="bg1"/>
                </a:solidFill>
              </a:rPr>
              <a:t>Copyright © 2023 Nautilus Technologies, Inc. All rights reserved.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3927616" y="6711951"/>
            <a:ext cx="1284006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>
            <a:lvl1pPr algn="ctr">
              <a:spcBef>
                <a:spcPct val="0"/>
              </a:spcBef>
              <a:defRPr kumimoji="1" sz="2000">
                <a:solidFill>
                  <a:srgbClr val="FF0000"/>
                </a:solidFill>
                <a:latin typeface="Verdana" pitchFamily="34" charset="0"/>
                <a:ea typeface="ＭＳ Ｐゴシック" pitchFamily="50" charset="-128"/>
              </a:defRPr>
            </a:lvl1pPr>
            <a:lvl2pPr marL="742950" indent="-285750" algn="ctr">
              <a:spcBef>
                <a:spcPct val="0"/>
              </a:spcBef>
              <a:defRPr kumimoji="1" sz="2000">
                <a:solidFill>
                  <a:srgbClr val="FF0000"/>
                </a:solidFill>
                <a:latin typeface="Verdana" pitchFamily="34" charset="0"/>
                <a:ea typeface="ＭＳ Ｐゴシック" pitchFamily="50" charset="-128"/>
              </a:defRPr>
            </a:lvl2pPr>
            <a:lvl3pPr marL="1143000" indent="-228600" algn="ctr">
              <a:spcBef>
                <a:spcPct val="0"/>
              </a:spcBef>
              <a:defRPr kumimoji="1" sz="2000">
                <a:solidFill>
                  <a:srgbClr val="FF0000"/>
                </a:solidFill>
                <a:latin typeface="Verdana" pitchFamily="34" charset="0"/>
                <a:ea typeface="ＭＳ Ｐゴシック" pitchFamily="50" charset="-128"/>
              </a:defRPr>
            </a:lvl3pPr>
            <a:lvl4pPr marL="1600200" indent="-228600" algn="ctr">
              <a:spcBef>
                <a:spcPct val="0"/>
              </a:spcBef>
              <a:defRPr kumimoji="1" sz="2000">
                <a:solidFill>
                  <a:srgbClr val="FF0000"/>
                </a:solidFill>
                <a:latin typeface="Verdana" pitchFamily="34" charset="0"/>
                <a:ea typeface="ＭＳ Ｐゴシック" pitchFamily="50" charset="-128"/>
              </a:defRPr>
            </a:lvl4pPr>
            <a:lvl5pPr marL="2057400" indent="-228600" algn="ctr">
              <a:spcBef>
                <a:spcPct val="0"/>
              </a:spcBef>
              <a:defRPr kumimoji="1" sz="2000">
                <a:solidFill>
                  <a:srgbClr val="FF0000"/>
                </a:solidFill>
                <a:latin typeface="Verdana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528416"/>
              </a:buClr>
              <a:buSzPct val="80000"/>
              <a:buFont typeface="Monotype Sorts"/>
              <a:defRPr kumimoji="1" sz="2000">
                <a:solidFill>
                  <a:srgbClr val="FF0000"/>
                </a:solidFill>
                <a:latin typeface="Verdana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528416"/>
              </a:buClr>
              <a:buSzPct val="80000"/>
              <a:buFont typeface="Monotype Sorts"/>
              <a:defRPr kumimoji="1" sz="2000">
                <a:solidFill>
                  <a:srgbClr val="FF0000"/>
                </a:solidFill>
                <a:latin typeface="Verdana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528416"/>
              </a:buClr>
              <a:buSzPct val="80000"/>
              <a:buFont typeface="Monotype Sorts"/>
              <a:defRPr kumimoji="1" sz="2000">
                <a:solidFill>
                  <a:srgbClr val="FF0000"/>
                </a:solidFill>
                <a:latin typeface="Verdana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528416"/>
              </a:buClr>
              <a:buSzPct val="80000"/>
              <a:buFont typeface="Monotype Sorts"/>
              <a:defRPr kumimoji="1" sz="2000">
                <a:solidFill>
                  <a:srgbClr val="FF0000"/>
                </a:solidFill>
                <a:latin typeface="Verdana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Pct val="60000"/>
              <a:buFont typeface="Wingdings" pitchFamily="2" charset="2"/>
              <a:buNone/>
              <a:defRPr/>
            </a:pPr>
            <a:r>
              <a:rPr lang="en-US" altLang="ja-JP" sz="800" b="0" i="0" dirty="0">
                <a:solidFill>
                  <a:schemeClr val="bg1"/>
                </a:solidFill>
                <a:latin typeface="Meiryo" panose="020B0604030504040204" pitchFamily="34" charset="-128"/>
              </a:rPr>
              <a:t>Proprietary &amp; Confidential</a:t>
            </a:r>
          </a:p>
        </p:txBody>
      </p:sp>
      <p:pic>
        <p:nvPicPr>
          <p:cNvPr id="15" name="Picture 49" descr="03-HorizontalLogo_001_Bl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1" y="5876925"/>
            <a:ext cx="3586163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29"/>
          <p:cNvSpPr>
            <a:spLocks noChangeArrowheads="1"/>
          </p:cNvSpPr>
          <p:nvPr/>
        </p:nvSpPr>
        <p:spPr bwMode="auto">
          <a:xfrm>
            <a:off x="49214" y="6641513"/>
            <a:ext cx="6820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ja-JP" sz="1200" dirty="0">
                <a:solidFill>
                  <a:schemeClr val="bg1"/>
                </a:solidFill>
              </a:rPr>
              <a:t>NAUTILUS</a:t>
            </a:r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1292712A-1AE0-D2D1-EE2F-7505E6E0E4B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4"/>
            <a:ext cx="9144000" cy="2708275"/>
          </a:xfrm>
          <a:prstGeom prst="rect">
            <a:avLst/>
          </a:prstGeom>
          <a:gradFill rotWithShape="1">
            <a:gsLst>
              <a:gs pos="0">
                <a:srgbClr val="97C9FF"/>
              </a:gs>
              <a:gs pos="100000">
                <a:srgbClr val="004BA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sz="1800"/>
          </a:p>
        </p:txBody>
      </p:sp>
      <p:pic>
        <p:nvPicPr>
          <p:cNvPr id="5" name="Picture 50" descr="ノーチラス_50％">
            <a:extLst>
              <a:ext uri="{FF2B5EF4-FFF2-40B4-BE49-F238E27FC236}">
                <a16:creationId xmlns:a16="http://schemas.microsoft.com/office/drawing/2014/main" id="{95EF037F-541E-ECD3-1B3D-CA1A044A6E8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2" y="1666875"/>
            <a:ext cx="2663825" cy="171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1">
            <a:extLst>
              <a:ext uri="{FF2B5EF4-FFF2-40B4-BE49-F238E27FC236}">
                <a16:creationId xmlns:a16="http://schemas.microsoft.com/office/drawing/2014/main" id="{48A79CBA-AD1F-614C-D14F-6B24D6A135A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24629"/>
            <a:ext cx="9144000" cy="333375"/>
          </a:xfrm>
          <a:prstGeom prst="rect">
            <a:avLst/>
          </a:prstGeom>
          <a:solidFill>
            <a:srgbClr val="004BA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bIns="0" anchor="b"/>
          <a:lstStyle/>
          <a:p>
            <a:endParaRPr lang="ja-JP" altLang="en-US" sz="1800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ADE4FD75-F1C5-94FB-84D6-E9C29C6EE38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72952" y="6610735"/>
            <a:ext cx="339355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1" hangingPunct="1">
              <a:spcBef>
                <a:spcPct val="50000"/>
              </a:spcBef>
              <a:buClrTx/>
              <a:buSzPct val="60000"/>
              <a:buFont typeface="Wingdings" pitchFamily="2" charset="2"/>
              <a:buNone/>
            </a:pPr>
            <a:r>
              <a:rPr kumimoji="0" lang="en-US" altLang="ja-JP" sz="800" dirty="0">
                <a:solidFill>
                  <a:schemeClr val="bg1"/>
                </a:solidFill>
              </a:rPr>
              <a:t>Copyright © 2024 Nautilus Technologies, Inc. All rights reserved.</a:t>
            </a:r>
          </a:p>
        </p:txBody>
      </p:sp>
      <p:sp>
        <p:nvSpPr>
          <p:cNvPr id="8" name="Rectangle 29">
            <a:extLst>
              <a:ext uri="{FF2B5EF4-FFF2-40B4-BE49-F238E27FC236}">
                <a16:creationId xmlns:a16="http://schemas.microsoft.com/office/drawing/2014/main" id="{9F5B0566-89A3-8981-6A95-291AE406A9B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9213" y="6691317"/>
            <a:ext cx="42159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ja-JP" sz="800" dirty="0">
                <a:solidFill>
                  <a:schemeClr val="bg1"/>
                </a:solidFill>
              </a:rPr>
              <a:t>NAUTILUS</a:t>
            </a:r>
          </a:p>
        </p:txBody>
      </p:sp>
      <p:pic>
        <p:nvPicPr>
          <p:cNvPr id="14" name="Picture 49" descr="03-HorizontalLogo_001_Blue">
            <a:extLst>
              <a:ext uri="{FF2B5EF4-FFF2-40B4-BE49-F238E27FC236}">
                <a16:creationId xmlns:a16="http://schemas.microsoft.com/office/drawing/2014/main" id="{6B27997F-7D21-BE7E-989A-9184721318D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2" y="5876925"/>
            <a:ext cx="3586163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226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76263" y="1325999"/>
            <a:ext cx="8110537" cy="519934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442772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5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2182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793740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8"/>
          <p:cNvSpPr>
            <a:spLocks noChangeArrowheads="1"/>
          </p:cNvSpPr>
          <p:nvPr/>
        </p:nvSpPr>
        <p:spPr bwMode="auto">
          <a:xfrm>
            <a:off x="-9993" y="-27384"/>
            <a:ext cx="9144000" cy="2708275"/>
          </a:xfrm>
          <a:prstGeom prst="rect">
            <a:avLst/>
          </a:prstGeom>
          <a:gradFill rotWithShape="1">
            <a:gsLst>
              <a:gs pos="0">
                <a:srgbClr val="97C9FF"/>
              </a:gs>
              <a:gs pos="100000">
                <a:srgbClr val="004BA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/>
            <a:endParaRPr lang="ja-JP" altLang="en-US" b="0" i="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10" name="Picture 50" descr="ノーチラス_50％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29350" y="1666875"/>
            <a:ext cx="2663825" cy="171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9439" y="1988840"/>
            <a:ext cx="6244637" cy="71943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1665" y="2780928"/>
            <a:ext cx="6220535" cy="1752600"/>
          </a:xfrm>
        </p:spPr>
        <p:txBody>
          <a:bodyPr/>
          <a:lstStyle>
            <a:lvl1pPr marL="0" indent="0" algn="l">
              <a:buNone/>
              <a:defRPr b="0" i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1" name="Rectangle 51"/>
          <p:cNvSpPr>
            <a:spLocks noChangeArrowheads="1"/>
          </p:cNvSpPr>
          <p:nvPr/>
        </p:nvSpPr>
        <p:spPr bwMode="auto">
          <a:xfrm>
            <a:off x="0" y="6524625"/>
            <a:ext cx="9144000" cy="333375"/>
          </a:xfrm>
          <a:prstGeom prst="rect">
            <a:avLst/>
          </a:prstGeom>
          <a:solidFill>
            <a:srgbClr val="004BA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bIns="0" anchor="b"/>
          <a:lstStyle/>
          <a:p>
            <a:pPr defTabSz="914400"/>
            <a:endParaRPr lang="ja-JP" altLang="en-US" b="0" i="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2867025" y="6597650"/>
            <a:ext cx="3316614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400">
              <a:spcBef>
                <a:spcPct val="50000"/>
              </a:spcBef>
              <a:buSzPct val="60000"/>
              <a:buFont typeface="Wingdings" pitchFamily="2" charset="2"/>
              <a:buNone/>
            </a:pPr>
            <a:r>
              <a:rPr kumimoji="0" lang="en-US" altLang="ja-JP" sz="800" b="0" i="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Copyright © 2024 Nautilus Technologies, Inc. All rights reserved.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3908425" y="6711950"/>
            <a:ext cx="13223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>
            <a:lvl1pPr algn="ctr">
              <a:spcBef>
                <a:spcPct val="0"/>
              </a:spcBef>
              <a:defRPr kumimoji="1" sz="2000">
                <a:solidFill>
                  <a:srgbClr val="FF0000"/>
                </a:solidFill>
                <a:latin typeface="Verdana" pitchFamily="34" charset="0"/>
                <a:ea typeface="ＭＳ Ｐゴシック" pitchFamily="50" charset="-128"/>
              </a:defRPr>
            </a:lvl1pPr>
            <a:lvl2pPr marL="742950" indent="-285750" algn="ctr">
              <a:spcBef>
                <a:spcPct val="0"/>
              </a:spcBef>
              <a:defRPr kumimoji="1" sz="2000">
                <a:solidFill>
                  <a:srgbClr val="FF0000"/>
                </a:solidFill>
                <a:latin typeface="Verdana" pitchFamily="34" charset="0"/>
                <a:ea typeface="ＭＳ Ｐゴシック" pitchFamily="50" charset="-128"/>
              </a:defRPr>
            </a:lvl2pPr>
            <a:lvl3pPr marL="1143000" indent="-228600" algn="ctr">
              <a:spcBef>
                <a:spcPct val="0"/>
              </a:spcBef>
              <a:defRPr kumimoji="1" sz="2000">
                <a:solidFill>
                  <a:srgbClr val="FF0000"/>
                </a:solidFill>
                <a:latin typeface="Verdana" pitchFamily="34" charset="0"/>
                <a:ea typeface="ＭＳ Ｐゴシック" pitchFamily="50" charset="-128"/>
              </a:defRPr>
            </a:lvl3pPr>
            <a:lvl4pPr marL="1600200" indent="-228600" algn="ctr">
              <a:spcBef>
                <a:spcPct val="0"/>
              </a:spcBef>
              <a:defRPr kumimoji="1" sz="2000">
                <a:solidFill>
                  <a:srgbClr val="FF0000"/>
                </a:solidFill>
                <a:latin typeface="Verdana" pitchFamily="34" charset="0"/>
                <a:ea typeface="ＭＳ Ｐゴシック" pitchFamily="50" charset="-128"/>
              </a:defRPr>
            </a:lvl4pPr>
            <a:lvl5pPr marL="2057400" indent="-228600" algn="ctr">
              <a:spcBef>
                <a:spcPct val="0"/>
              </a:spcBef>
              <a:defRPr kumimoji="1" sz="2000">
                <a:solidFill>
                  <a:srgbClr val="FF0000"/>
                </a:solidFill>
                <a:latin typeface="Verdana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528416"/>
              </a:buClr>
              <a:buSzPct val="80000"/>
              <a:buFont typeface="Monotype Sorts"/>
              <a:defRPr kumimoji="1" sz="2000">
                <a:solidFill>
                  <a:srgbClr val="FF0000"/>
                </a:solidFill>
                <a:latin typeface="Verdana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528416"/>
              </a:buClr>
              <a:buSzPct val="80000"/>
              <a:buFont typeface="Monotype Sorts"/>
              <a:defRPr kumimoji="1" sz="2000">
                <a:solidFill>
                  <a:srgbClr val="FF0000"/>
                </a:solidFill>
                <a:latin typeface="Verdana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528416"/>
              </a:buClr>
              <a:buSzPct val="80000"/>
              <a:buFont typeface="Monotype Sorts"/>
              <a:defRPr kumimoji="1" sz="2000">
                <a:solidFill>
                  <a:srgbClr val="FF0000"/>
                </a:solidFill>
                <a:latin typeface="Verdana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528416"/>
              </a:buClr>
              <a:buSzPct val="80000"/>
              <a:buFont typeface="Monotype Sorts"/>
              <a:defRPr kumimoji="1" sz="2000">
                <a:solidFill>
                  <a:srgbClr val="FF0000"/>
                </a:solidFill>
                <a:latin typeface="Verdana" pitchFamily="34" charset="0"/>
                <a:ea typeface="ＭＳ Ｐゴシック" pitchFamily="50" charset="-128"/>
              </a:defRPr>
            </a:lvl9pPr>
          </a:lstStyle>
          <a:p>
            <a:pPr algn="l" defTabSz="914400">
              <a:spcBef>
                <a:spcPct val="50000"/>
              </a:spcBef>
              <a:buSzPct val="60000"/>
              <a:buFont typeface="Wingdings" pitchFamily="2" charset="2"/>
              <a:buNone/>
              <a:defRPr/>
            </a:pPr>
            <a:r>
              <a:rPr lang="en-US" altLang="ja-JP" sz="800" dirty="0">
                <a:solidFill>
                  <a:prstClr val="white"/>
                </a:solidFill>
              </a:rPr>
              <a:t>Proprietary &amp; Confidential</a:t>
            </a:r>
          </a:p>
        </p:txBody>
      </p:sp>
      <p:sp>
        <p:nvSpPr>
          <p:cNvPr id="14" name="Rectangle 29"/>
          <p:cNvSpPr>
            <a:spLocks noChangeArrowheads="1"/>
          </p:cNvSpPr>
          <p:nvPr/>
        </p:nvSpPr>
        <p:spPr bwMode="auto">
          <a:xfrm>
            <a:off x="49213" y="6691313"/>
            <a:ext cx="5270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kumimoji="0" lang="en-US" altLang="ja-JP" sz="800" b="0" i="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NAUTILUS</a:t>
            </a:r>
          </a:p>
        </p:txBody>
      </p:sp>
      <p:pic>
        <p:nvPicPr>
          <p:cNvPr id="15" name="Picture 49" descr="03-HorizontalLogo_001_Blue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5876925"/>
            <a:ext cx="3586163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5652120" y="5733256"/>
            <a:ext cx="3312368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buClr>
                <a:srgbClr val="800080"/>
              </a:buClr>
              <a:buSzPct val="60000"/>
              <a:buFont typeface="Wingdings" pitchFamily="2" charset="2"/>
              <a:buNone/>
            </a:pPr>
            <a:r>
              <a:rPr kumimoji="0" lang="ja-JP" altLang="en-US" sz="1400" b="0" i="0" dirty="0">
                <a:solidFill>
                  <a:srgbClr val="010000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メイリオ" pitchFamily="50" charset="-128"/>
              </a:rPr>
              <a:t>株式会社ノーチラス・テクノロジーズ</a:t>
            </a:r>
          </a:p>
          <a:p>
            <a:pPr defTabSz="914400">
              <a:buClr>
                <a:srgbClr val="800080"/>
              </a:buClr>
              <a:buSzPct val="60000"/>
              <a:buFont typeface="Wingdings" pitchFamily="2" charset="2"/>
              <a:buNone/>
            </a:pPr>
            <a:r>
              <a:rPr kumimoji="0" lang="en-US" altLang="ja-JP" sz="900" b="0" i="0" dirty="0">
                <a:solidFill>
                  <a:srgbClr val="010000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メイリオ" pitchFamily="50" charset="-128"/>
              </a:rPr>
              <a:t>http://www.nautilus-technologies.com/</a:t>
            </a:r>
          </a:p>
          <a:p>
            <a:pPr defTabSz="914400">
              <a:buClr>
                <a:srgbClr val="800080"/>
              </a:buClr>
              <a:buSzPct val="60000"/>
              <a:buFont typeface="Wingdings" pitchFamily="2" charset="2"/>
              <a:buNone/>
            </a:pPr>
            <a:r>
              <a:rPr kumimoji="0" lang="en-US" altLang="ja-JP" sz="900" b="0" i="0" dirty="0">
                <a:solidFill>
                  <a:srgbClr val="010000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メイリオ" pitchFamily="50" charset="-128"/>
              </a:rPr>
              <a:t>mailto:contact@nautilus-technologies.com</a:t>
            </a:r>
          </a:p>
          <a:p>
            <a:pPr defTabSz="914400">
              <a:buClr>
                <a:srgbClr val="800080"/>
              </a:buClr>
              <a:buSzPct val="60000"/>
              <a:buFont typeface="Wingdings" pitchFamily="2" charset="2"/>
              <a:buNone/>
            </a:pPr>
            <a:r>
              <a:rPr kumimoji="0" lang="en-US" altLang="ja-JP" sz="900" b="0" i="0" dirty="0">
                <a:solidFill>
                  <a:srgbClr val="010000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メイリオ" pitchFamily="50" charset="-128"/>
              </a:rPr>
              <a:t>Tel: 03-6712-0636  Fax: 03-6712-0664</a:t>
            </a: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0"/>
          </p:nvPr>
        </p:nvSpPr>
        <p:spPr>
          <a:xfrm>
            <a:off x="6012160" y="5374060"/>
            <a:ext cx="2820226" cy="306332"/>
          </a:xfrm>
        </p:spPr>
        <p:txBody>
          <a:bodyPr>
            <a:normAutofit/>
          </a:bodyPr>
          <a:lstStyle>
            <a:lvl1pPr marL="0" indent="0" algn="r">
              <a:buNone/>
              <a:defRPr sz="1400"/>
            </a:lvl1pPr>
            <a:lvl2pPr marL="336550" indent="0">
              <a:buNone/>
              <a:defRPr/>
            </a:lvl2pPr>
            <a:lvl3pPr marL="669925" indent="0">
              <a:buNone/>
              <a:defRPr/>
            </a:lvl3pPr>
            <a:lvl4pPr marL="1027113" indent="0">
              <a:buNone/>
              <a:defRPr/>
            </a:lvl4pPr>
            <a:lvl5pPr marL="1384300" indent="0">
              <a:buNone/>
              <a:defRPr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40559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76262" y="1124744"/>
            <a:ext cx="8110537" cy="5257800"/>
          </a:xfrm>
        </p:spPr>
        <p:txBody>
          <a:bodyPr/>
          <a:lstStyle>
            <a:lvl3pPr marL="898525" indent="-228600">
              <a:buFont typeface="Wingdings" panose="05000000000000000000" pitchFamily="2" charset="2"/>
              <a:buChar char="Ø"/>
              <a:defRPr/>
            </a:lvl3pPr>
            <a:lvl4pPr marL="1255713" indent="-228600">
              <a:buFont typeface="Wingdings" panose="05000000000000000000" pitchFamily="2" charset="2"/>
              <a:buChar char="ü"/>
              <a:defRPr/>
            </a:lvl4pPr>
            <a:lvl5pPr marL="1520825" indent="-136525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7" name="タイトル 6"/>
          <p:cNvSpPr>
            <a:spLocks noGrp="1"/>
          </p:cNvSpPr>
          <p:nvPr>
            <p:ph type="title"/>
          </p:nvPr>
        </p:nvSpPr>
        <p:spPr>
          <a:xfrm>
            <a:off x="576000" y="548680"/>
            <a:ext cx="7884432" cy="43874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4725835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目次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>
          <a:xfrm>
            <a:off x="576000" y="1125538"/>
            <a:ext cx="8388488" cy="5256212"/>
          </a:xfrm>
        </p:spPr>
        <p:txBody>
          <a:bodyPr/>
          <a:lstStyle>
            <a:lvl1pPr marL="357188" indent="-357188">
              <a:buClr>
                <a:schemeClr val="tx1"/>
              </a:buClr>
              <a:buSzPct val="100000"/>
              <a:buFont typeface="+mj-lt"/>
              <a:buAutoNum type="arabicPeriod"/>
              <a:defRPr/>
            </a:lvl1pPr>
            <a:lvl2pPr marL="679450" indent="-342900">
              <a:buFont typeface="+mj-lt"/>
              <a:buAutoNum type="arabicPeriod"/>
              <a:defRPr/>
            </a:lvl2pPr>
            <a:lvl3pPr marL="1012825" indent="-342900">
              <a:buFont typeface="+mj-lt"/>
              <a:buAutoNum type="arabicPeriod"/>
              <a:defRPr/>
            </a:lvl3pPr>
            <a:lvl4pPr marL="1370013" indent="-342900">
              <a:buFont typeface="+mj-lt"/>
              <a:buAutoNum type="arabicPeriod"/>
              <a:defRPr/>
            </a:lvl4pPr>
            <a:lvl5pPr marL="1727200" indent="-342900">
              <a:buFont typeface="+mj-lt"/>
              <a:buAutoNum type="arabicPeriod"/>
              <a:defRPr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79174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97634568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14625665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52400" y="908050"/>
            <a:ext cx="4267200" cy="568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0" y="908050"/>
            <a:ext cx="4267200" cy="568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75232503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39432719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0381651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270161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68199558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78304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0" y="6524625"/>
            <a:ext cx="9144000" cy="333375"/>
          </a:xfrm>
          <a:prstGeom prst="rect">
            <a:avLst/>
          </a:prstGeom>
          <a:solidFill>
            <a:srgbClr val="004BA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bIns="0" anchor="b"/>
          <a:lstStyle/>
          <a:p>
            <a:endParaRPr lang="ja-JP" altLang="en-US"/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2867025" y="6619130"/>
            <a:ext cx="336073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 eaLnBrk="1" hangingPunct="1">
              <a:spcBef>
                <a:spcPct val="50000"/>
              </a:spcBef>
              <a:buClrTx/>
              <a:buSzPct val="60000"/>
              <a:buFont typeface="Wingdings" charset="0"/>
              <a:buNone/>
            </a:pPr>
            <a:r>
              <a:rPr kumimoji="0" lang="en-US" altLang="ja-JP" sz="800" dirty="0">
                <a:solidFill>
                  <a:schemeClr val="bg1"/>
                </a:solidFill>
              </a:rPr>
              <a:t>Copyright © 2024 Nautilus Technologies, Inc. All rights reserved.</a:t>
            </a:r>
          </a:p>
        </p:txBody>
      </p:sp>
      <p:sp>
        <p:nvSpPr>
          <p:cNvPr id="22" name="Rectangle 29"/>
          <p:cNvSpPr>
            <a:spLocks noChangeArrowheads="1"/>
          </p:cNvSpPr>
          <p:nvPr/>
        </p:nvSpPr>
        <p:spPr bwMode="auto">
          <a:xfrm>
            <a:off x="49213" y="6691313"/>
            <a:ext cx="52705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ja-JP" sz="800">
                <a:solidFill>
                  <a:schemeClr val="bg1"/>
                </a:solidFill>
              </a:rPr>
              <a:t>NAUTILUS</a:t>
            </a:r>
          </a:p>
        </p:txBody>
      </p:sp>
      <p:pic>
        <p:nvPicPr>
          <p:cNvPr id="2076" name="Picture 28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563938" cy="235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4BA2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6263" y="1125538"/>
            <a:ext cx="8099425" cy="547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 dirty="0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 dirty="0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 dirty="0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 dirty="0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76263" y="550863"/>
            <a:ext cx="8099425" cy="43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8675688" y="6524625"/>
            <a:ext cx="4683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fld id="{B7D3716F-CAE0-0349-9B3F-B9234E3200B9}" type="slidenum">
              <a:rPr lang="en-US" altLang="ja-JP" sz="900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t>‹#›</a:t>
            </a:fld>
            <a:endParaRPr lang="en-US" altLang="ja-JP" sz="900">
              <a:solidFill>
                <a:schemeClr val="bg1"/>
              </a:solidFill>
            </a:endParaRPr>
          </a:p>
        </p:txBody>
      </p:sp>
      <p:pic>
        <p:nvPicPr>
          <p:cNvPr id="2082" name="Picture 34" descr="04-VerticalLogo_001_Blue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975" y="104775"/>
            <a:ext cx="731838" cy="72231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2214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50" r:id="rId12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400" b="0" i="0">
          <a:solidFill>
            <a:schemeClr val="tx1"/>
          </a:solidFill>
          <a:latin typeface="+mj-lt"/>
          <a:ea typeface="Meiryo UI" panose="020B0604030504040204" pitchFamily="34" charset="-128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chemeClr val="tx1"/>
          </a:solidFill>
          <a:latin typeface="Verdana" pitchFamily="34" charset="0"/>
          <a:ea typeface="ＭＳ Ｐゴシック" pitchFamily="50" charset="-128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chemeClr val="tx1"/>
          </a:solidFill>
          <a:latin typeface="Verdana" pitchFamily="34" charset="0"/>
          <a:ea typeface="ＭＳ Ｐゴシック" pitchFamily="50" charset="-128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chemeClr val="tx1"/>
          </a:solidFill>
          <a:latin typeface="Verdana" pitchFamily="34" charset="0"/>
          <a:ea typeface="ＭＳ Ｐゴシック" pitchFamily="50" charset="-128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chemeClr val="tx1"/>
          </a:solidFill>
          <a:latin typeface="Verdana" pitchFamily="34" charset="0"/>
          <a:ea typeface="ＭＳ Ｐゴシック" pitchFamily="50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Verdana" pitchFamily="34" charset="0"/>
          <a:ea typeface="ＭＳ Ｐゴシック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Verdana" pitchFamily="34" charset="0"/>
          <a:ea typeface="ＭＳ Ｐゴシック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Verdana" pitchFamily="34" charset="0"/>
          <a:ea typeface="ＭＳ Ｐゴシック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Verdana" pitchFamily="34" charset="0"/>
          <a:ea typeface="ＭＳ Ｐゴシック" pitchFamily="50" charset="-128"/>
        </a:defRPr>
      </a:lvl9pPr>
    </p:titleStyle>
    <p:bodyStyle>
      <a:lvl1pPr marL="177800" indent="-177800" algn="l" rtl="0" eaLnBrk="1" fontAlgn="base" hangingPunct="1">
        <a:spcBef>
          <a:spcPct val="20000"/>
        </a:spcBef>
        <a:spcAft>
          <a:spcPct val="0"/>
        </a:spcAft>
        <a:buClr>
          <a:srgbClr val="004EA2"/>
        </a:buClr>
        <a:buSzPct val="80000"/>
        <a:buFont typeface="Monotype Sorts" charset="0"/>
        <a:buChar char="n"/>
        <a:defRPr kumimoji="1" sz="2000" b="0" i="0">
          <a:solidFill>
            <a:schemeClr val="tx1"/>
          </a:solidFill>
          <a:latin typeface="+mn-lt"/>
          <a:ea typeface="Meiryo UI" panose="020B0604030504040204" pitchFamily="34" charset="-128"/>
          <a:cs typeface="ＭＳ Ｐゴシック" charset="0"/>
        </a:defRPr>
      </a:lvl1pPr>
      <a:lvl2pPr marL="531813" indent="-174625" algn="l" rtl="0" eaLnBrk="1" fontAlgn="base" hangingPunct="1">
        <a:spcBef>
          <a:spcPct val="20000"/>
        </a:spcBef>
        <a:spcAft>
          <a:spcPct val="0"/>
        </a:spcAft>
        <a:buClr>
          <a:srgbClr val="004EA2"/>
        </a:buClr>
        <a:buSzPct val="80000"/>
        <a:buChar char="–"/>
        <a:defRPr kumimoji="1" b="0" i="0">
          <a:solidFill>
            <a:schemeClr val="tx1"/>
          </a:solidFill>
          <a:latin typeface="+mn-lt"/>
          <a:ea typeface="Meiryo UI" panose="020B0604030504040204" pitchFamily="34" charset="-128"/>
        </a:defRPr>
      </a:lvl2pPr>
      <a:lvl3pPr marL="896938" indent="-176213" algn="l" rtl="0" eaLnBrk="1" fontAlgn="base" hangingPunct="1">
        <a:spcBef>
          <a:spcPct val="20000"/>
        </a:spcBef>
        <a:spcAft>
          <a:spcPct val="0"/>
        </a:spcAft>
        <a:buClr>
          <a:srgbClr val="004EA2"/>
        </a:buClr>
        <a:buSzPct val="80000"/>
        <a:buFont typeface="Monotype Sorts" charset="0"/>
        <a:buChar char="n"/>
        <a:defRPr kumimoji="1" sz="1600" b="0" i="0">
          <a:solidFill>
            <a:schemeClr val="tx1"/>
          </a:solidFill>
          <a:latin typeface="+mn-lt"/>
          <a:ea typeface="Meiryo UI" panose="020B0604030504040204" pitchFamily="34" charset="-128"/>
        </a:defRPr>
      </a:lvl3pPr>
      <a:lvl4pPr marL="1254125" indent="-177800" algn="l" rtl="0" eaLnBrk="1" fontAlgn="base" hangingPunct="1">
        <a:spcBef>
          <a:spcPct val="20000"/>
        </a:spcBef>
        <a:spcAft>
          <a:spcPct val="0"/>
        </a:spcAft>
        <a:buClr>
          <a:srgbClr val="004EA2"/>
        </a:buClr>
        <a:buSzPct val="80000"/>
        <a:buChar char="–"/>
        <a:defRPr kumimoji="1" sz="1400" b="0" i="0">
          <a:solidFill>
            <a:schemeClr val="tx1"/>
          </a:solidFill>
          <a:latin typeface="+mn-lt"/>
          <a:ea typeface="Meiryo UI" panose="020B0604030504040204" pitchFamily="34" charset="-128"/>
        </a:defRPr>
      </a:lvl4pPr>
      <a:lvl5pPr marL="1609725" indent="-176213" algn="l" rtl="0" eaLnBrk="1" fontAlgn="base" hangingPunct="1">
        <a:spcBef>
          <a:spcPct val="20000"/>
        </a:spcBef>
        <a:spcAft>
          <a:spcPct val="0"/>
        </a:spcAft>
        <a:buClr>
          <a:srgbClr val="004EA2"/>
        </a:buClr>
        <a:buSzPct val="80000"/>
        <a:buFont typeface="Monotype Sorts" charset="0"/>
        <a:buChar char="n"/>
        <a:defRPr kumimoji="1" sz="1400" b="0" i="0">
          <a:solidFill>
            <a:schemeClr val="tx1"/>
          </a:solidFill>
          <a:latin typeface="+mn-lt"/>
          <a:ea typeface="Meiryo UI" panose="020B0604030504040204" pitchFamily="34" charset="-128"/>
        </a:defRPr>
      </a:lvl5pPr>
      <a:lvl6pPr marL="2066925" indent="-176213" algn="l" rtl="0" eaLnBrk="1" fontAlgn="base" hangingPunct="1">
        <a:spcBef>
          <a:spcPct val="20000"/>
        </a:spcBef>
        <a:spcAft>
          <a:spcPct val="0"/>
        </a:spcAft>
        <a:buClr>
          <a:srgbClr val="528416"/>
        </a:buClr>
        <a:buSzPct val="80000"/>
        <a:buFont typeface="Monotype Sorts" pitchFamily="2" charset="2"/>
        <a:buChar char="n"/>
        <a:defRPr kumimoji="1" sz="1400">
          <a:solidFill>
            <a:schemeClr val="tx1"/>
          </a:solidFill>
          <a:latin typeface="+mn-lt"/>
          <a:ea typeface="+mn-ea"/>
        </a:defRPr>
      </a:lvl6pPr>
      <a:lvl7pPr marL="2524125" indent="-176213" algn="l" rtl="0" eaLnBrk="1" fontAlgn="base" hangingPunct="1">
        <a:spcBef>
          <a:spcPct val="20000"/>
        </a:spcBef>
        <a:spcAft>
          <a:spcPct val="0"/>
        </a:spcAft>
        <a:buClr>
          <a:srgbClr val="528416"/>
        </a:buClr>
        <a:buSzPct val="80000"/>
        <a:buFont typeface="Monotype Sorts" pitchFamily="2" charset="2"/>
        <a:buChar char="n"/>
        <a:defRPr kumimoji="1" sz="1400">
          <a:solidFill>
            <a:schemeClr val="tx1"/>
          </a:solidFill>
          <a:latin typeface="+mn-lt"/>
          <a:ea typeface="+mn-ea"/>
        </a:defRPr>
      </a:lvl7pPr>
      <a:lvl8pPr marL="2981325" indent="-176213" algn="l" rtl="0" eaLnBrk="1" fontAlgn="base" hangingPunct="1">
        <a:spcBef>
          <a:spcPct val="20000"/>
        </a:spcBef>
        <a:spcAft>
          <a:spcPct val="0"/>
        </a:spcAft>
        <a:buClr>
          <a:srgbClr val="528416"/>
        </a:buClr>
        <a:buSzPct val="80000"/>
        <a:buFont typeface="Monotype Sorts" pitchFamily="2" charset="2"/>
        <a:buChar char="n"/>
        <a:defRPr kumimoji="1" sz="1400">
          <a:solidFill>
            <a:schemeClr val="tx1"/>
          </a:solidFill>
          <a:latin typeface="+mn-lt"/>
          <a:ea typeface="+mn-ea"/>
        </a:defRPr>
      </a:lvl8pPr>
      <a:lvl9pPr marL="3438525" indent="-176213" algn="l" rtl="0" eaLnBrk="1" fontAlgn="base" hangingPunct="1">
        <a:spcBef>
          <a:spcPct val="20000"/>
        </a:spcBef>
        <a:spcAft>
          <a:spcPct val="0"/>
        </a:spcAft>
        <a:buClr>
          <a:srgbClr val="528416"/>
        </a:buClr>
        <a:buSzPct val="80000"/>
        <a:buFont typeface="Monotype Sorts" pitchFamily="2" charset="2"/>
        <a:buChar char="n"/>
        <a:defRPr kumimoji="1"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4" descr="04-VerticalLogo_001_Blue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975" y="104775"/>
            <a:ext cx="731838" cy="72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3563938" cy="235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4BA2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76000" y="548681"/>
            <a:ext cx="8098894" cy="671488"/>
          </a:xfrm>
          <a:prstGeom prst="rect">
            <a:avLst/>
          </a:prstGeom>
        </p:spPr>
        <p:txBody>
          <a:bodyPr vert="horz" lIns="91432" tIns="45716" rIns="91432" bIns="45716" rtlCol="0" anchor="ctr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76263" y="1313550"/>
            <a:ext cx="8110537" cy="5211076"/>
          </a:xfrm>
          <a:prstGeom prst="rect">
            <a:avLst/>
          </a:prstGeom>
        </p:spPr>
        <p:txBody>
          <a:bodyPr vert="horz" lIns="91432" tIns="45716" rIns="91432" bIns="45716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Rectangle 29"/>
          <p:cNvSpPr>
            <a:spLocks noChangeArrowheads="1"/>
          </p:cNvSpPr>
          <p:nvPr/>
        </p:nvSpPr>
        <p:spPr bwMode="auto">
          <a:xfrm>
            <a:off x="0" y="6524626"/>
            <a:ext cx="9144000" cy="333375"/>
          </a:xfrm>
          <a:prstGeom prst="rect">
            <a:avLst/>
          </a:prstGeom>
          <a:solidFill>
            <a:srgbClr val="004BA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2" tIns="45716" rIns="91432" bIns="0" anchor="b"/>
          <a:lstStyle/>
          <a:p>
            <a:endParaRPr lang="ja-JP" alt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869296" y="6618257"/>
            <a:ext cx="339355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eaLnBrk="1" hangingPunct="1">
              <a:spcBef>
                <a:spcPct val="50000"/>
              </a:spcBef>
              <a:buClrTx/>
              <a:buSzPct val="60000"/>
              <a:buFont typeface="Wingdings" pitchFamily="2" charset="2"/>
              <a:buNone/>
            </a:pPr>
            <a:r>
              <a:rPr kumimoji="0" lang="en-US" altLang="ja-JP" sz="800" dirty="0">
                <a:solidFill>
                  <a:schemeClr val="bg1"/>
                </a:solidFill>
              </a:rPr>
              <a:t>Copyright © 2024 Nautilus Technologies, Inc. All rights reserved.</a:t>
            </a:r>
          </a:p>
        </p:txBody>
      </p:sp>
      <p:sp>
        <p:nvSpPr>
          <p:cNvPr id="11" name="Rectangle 29"/>
          <p:cNvSpPr>
            <a:spLocks noChangeArrowheads="1"/>
          </p:cNvSpPr>
          <p:nvPr/>
        </p:nvSpPr>
        <p:spPr bwMode="auto">
          <a:xfrm>
            <a:off x="49214" y="6641513"/>
            <a:ext cx="6820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ja-JP" sz="1200" dirty="0">
                <a:solidFill>
                  <a:schemeClr val="bg1"/>
                </a:solidFill>
              </a:rPr>
              <a:t>NAUTILUS</a:t>
            </a: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8675689" y="6591425"/>
            <a:ext cx="4200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/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fld id="{BF71CD52-5712-4193-BD9C-867E7CACA2BE}" type="slidenum">
              <a:rPr lang="en-US" altLang="ja-JP" sz="1200">
                <a:solidFill>
                  <a:schemeClr val="bg1"/>
                </a:solidFill>
              </a:rPr>
              <a:pPr algn="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t>‹#›</a:t>
            </a:fld>
            <a:endParaRPr lang="en-US" altLang="ja-JP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94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</p:sldLayoutIdLst>
  <p:txStyles>
    <p:titleStyle>
      <a:lvl1pPr algn="l" defTabSz="914316" rtl="0" eaLnBrk="1" latinLnBrk="0" hangingPunct="1">
        <a:spcBef>
          <a:spcPct val="0"/>
        </a:spcBef>
        <a:buNone/>
        <a:defRPr kumimoji="1" sz="2800" b="0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j-cs"/>
        </a:defRPr>
      </a:lvl1pPr>
    </p:titleStyle>
    <p:bodyStyle>
      <a:lvl1pPr marL="342869" indent="-342869" algn="l" defTabSz="914316" rtl="0" eaLnBrk="1" latinLnBrk="0" hangingPunct="1">
        <a:spcBef>
          <a:spcPct val="20000"/>
        </a:spcBef>
        <a:buClr>
          <a:srgbClr val="0070C0"/>
        </a:buClr>
        <a:buSzPct val="80000"/>
        <a:buFont typeface="Wingdings" pitchFamily="2" charset="2"/>
        <a:buChar char="n"/>
        <a:defRPr kumimoji="1" sz="2800" b="0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1pPr>
      <a:lvl2pPr marL="622243" indent="-285724" algn="l" defTabSz="914316" rtl="0" eaLnBrk="1" latinLnBrk="0" hangingPunct="1">
        <a:spcBef>
          <a:spcPct val="20000"/>
        </a:spcBef>
        <a:buClr>
          <a:srgbClr val="0070C0"/>
        </a:buClr>
        <a:buFont typeface="Arial" pitchFamily="34" charset="0"/>
        <a:buChar char="–"/>
        <a:defRPr kumimoji="1" sz="2400" b="0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2pPr>
      <a:lvl3pPr marL="898443" indent="-228579" algn="l" defTabSz="914316" rtl="0" eaLnBrk="1" latinLnBrk="0" hangingPunct="1">
        <a:spcBef>
          <a:spcPct val="20000"/>
        </a:spcBef>
        <a:buClr>
          <a:srgbClr val="0070C0"/>
        </a:buClr>
        <a:buSzPct val="80000"/>
        <a:buFont typeface="Wingdings" pitchFamily="2" charset="2"/>
        <a:buChar char="n"/>
        <a:defRPr kumimoji="1" sz="2000" b="0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3pPr>
      <a:lvl4pPr marL="1255598" indent="-228579" algn="l" defTabSz="914316" rtl="0" eaLnBrk="1" latinLnBrk="0" hangingPunct="1">
        <a:spcBef>
          <a:spcPct val="20000"/>
        </a:spcBef>
        <a:buClr>
          <a:srgbClr val="0070C0"/>
        </a:buClr>
        <a:buFont typeface="Arial" pitchFamily="34" charset="0"/>
        <a:buChar char="–"/>
        <a:defRPr kumimoji="1" sz="1800" b="0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4pPr>
      <a:lvl5pPr marL="1612753" indent="-228579" algn="l" defTabSz="914316" rtl="0" eaLnBrk="1" latinLnBrk="0" hangingPunct="1">
        <a:spcBef>
          <a:spcPct val="20000"/>
        </a:spcBef>
        <a:buClr>
          <a:srgbClr val="0070C0"/>
        </a:buClr>
        <a:buFont typeface="Arial" pitchFamily="34" charset="0"/>
        <a:buChar char="»"/>
        <a:tabLst/>
        <a:defRPr kumimoji="1" sz="1600" b="0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5pPr>
      <a:lvl6pPr marL="2514371" indent="-228579" algn="l" defTabSz="91431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29" indent="-228579" algn="l" defTabSz="91431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87" indent="-228579" algn="l" defTabSz="91431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45" indent="-228579" algn="l" defTabSz="91431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1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8" algn="l" defTabSz="91431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6" algn="l" defTabSz="91431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74" algn="l" defTabSz="91431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33" algn="l" defTabSz="91431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92" algn="l" defTabSz="91431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50" algn="l" defTabSz="91431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08" algn="l" defTabSz="91431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66" algn="l" defTabSz="91431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ja.wikipedia.org/wiki/&#12488;&#12521;&#12531;&#12470;&#12463;&#12471;&#12519;&#12531;&#20998;&#38626;&#12524;&#12505;&#12523;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project-tsurugi/tsubakuro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central.sonatype.com/search?q=tsubakuro" TargetMode="Externa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project-tsurugi/iceaxe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Relationship Id="rId5" Type="http://schemas.openxmlformats.org/officeDocument/2006/relationships/hyperlink" Target="https://central.sonatype.com/search?q=iceaxe-core" TargetMode="External"/><Relationship Id="rId4" Type="http://schemas.openxmlformats.org/officeDocument/2006/relationships/hyperlink" Target="https://central.sonatype.com/search?q=tsubakuro" TargetMode="Externa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project-tsurugi/tsurugi_fdw/blob/master/docs/java_sample/transaction_sample.java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surugidb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github.com/project-tsurugi/tsurugidb" TargetMode="Externa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hishidama/embulk-input-tsurugidb" TargetMode="External"/><Relationship Id="rId1" Type="http://schemas.openxmlformats.org/officeDocument/2006/relationships/slideLayout" Target="../slideLayouts/slideLayout1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project-tsurugi/tsurugidb/blob/master/docs/sql-features.md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23528" y="1340768"/>
            <a:ext cx="7056784" cy="1280358"/>
          </a:xfrm>
        </p:spPr>
        <p:txBody>
          <a:bodyPr/>
          <a:lstStyle/>
          <a:p>
            <a:r>
              <a:rPr kumimoji="1" lang="ja-JP" altLang="en-US" dirty="0"/>
              <a:t>次世代</a:t>
            </a:r>
            <a:r>
              <a:rPr kumimoji="1" lang="en-US" altLang="ja-JP" dirty="0"/>
              <a:t>RDB</a:t>
            </a:r>
            <a:r>
              <a:rPr kumimoji="1" lang="ja-JP" altLang="en-US" dirty="0"/>
              <a:t>劔</a:t>
            </a:r>
            <a:r>
              <a:rPr kumimoji="1" lang="en-US" altLang="ja-JP" dirty="0"/>
              <a:t>“Tsurugi”</a:t>
            </a:r>
            <a:br>
              <a:rPr kumimoji="1" lang="en-US" altLang="ja-JP" dirty="0"/>
            </a:br>
            <a:r>
              <a:rPr kumimoji="1" lang="ja-JP" altLang="en-US" dirty="0"/>
              <a:t>にアクセスする</a:t>
            </a:r>
            <a:r>
              <a:rPr kumimoji="1" lang="en-US" altLang="ja-JP" dirty="0"/>
              <a:t>Java</a:t>
            </a:r>
            <a:r>
              <a:rPr kumimoji="1" lang="ja-JP" altLang="en-US" dirty="0"/>
              <a:t>ライブラリー・ツール</a:t>
            </a:r>
          </a:p>
        </p:txBody>
      </p:sp>
      <p:sp>
        <p:nvSpPr>
          <p:cNvPr id="4" name="サブタイトル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altLang="ja-JP" dirty="0" err="1"/>
              <a:t>Tsurugi</a:t>
            </a:r>
            <a:r>
              <a:rPr lang="ja-JP" altLang="en-US" dirty="0"/>
              <a:t>を使う際の留意点</a:t>
            </a:r>
            <a:endParaRPr lang="en-US" altLang="ja-JP" dirty="0"/>
          </a:p>
        </p:txBody>
      </p:sp>
      <p:pic>
        <p:nvPicPr>
          <p:cNvPr id="7" name="図 6" descr="矢印 が含まれている画像&#10;&#10;自動的に生成された説明">
            <a:extLst>
              <a:ext uri="{FF2B5EF4-FFF2-40B4-BE49-F238E27FC236}">
                <a16:creationId xmlns:a16="http://schemas.microsoft.com/office/drawing/2014/main" id="{ED3FAD2E-35C9-A7AC-641E-F116D8A50B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888" y="3584922"/>
            <a:ext cx="4716639" cy="22168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5250C7E-2E04-51DF-F365-D4E685FC845B}"/>
              </a:ext>
            </a:extLst>
          </p:cNvPr>
          <p:cNvSpPr txBox="1"/>
          <p:nvPr/>
        </p:nvSpPr>
        <p:spPr>
          <a:xfrm>
            <a:off x="6948264" y="6093296"/>
            <a:ext cx="2064989" cy="40011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000" dirty="0">
                <a:latin typeface="+mj-ea"/>
                <a:ea typeface="+mj-ea"/>
              </a:rPr>
              <a:t>2024</a:t>
            </a:r>
            <a:r>
              <a:rPr kumimoji="1" lang="ja-JP" altLang="en-US" sz="2000" dirty="0">
                <a:latin typeface="+mj-ea"/>
                <a:ea typeface="+mj-ea"/>
              </a:rPr>
              <a:t>年</a:t>
            </a:r>
            <a:r>
              <a:rPr kumimoji="1" lang="en-US" altLang="ja-JP" sz="2000" dirty="0">
                <a:latin typeface="+mj-ea"/>
                <a:ea typeface="+mj-ea"/>
              </a:rPr>
              <a:t>6</a:t>
            </a:r>
            <a:r>
              <a:rPr kumimoji="1" lang="ja-JP" altLang="en-US" sz="2000" dirty="0">
                <a:latin typeface="+mj-ea"/>
                <a:ea typeface="+mj-ea"/>
              </a:rPr>
              <a:t>月</a:t>
            </a:r>
            <a:r>
              <a:rPr kumimoji="1" lang="en-US" altLang="ja-JP" sz="2000" dirty="0">
                <a:latin typeface="+mj-ea"/>
                <a:ea typeface="+mj-ea"/>
              </a:rPr>
              <a:t>16</a:t>
            </a:r>
            <a:r>
              <a:rPr kumimoji="1" lang="ja-JP" altLang="en-US" sz="2000" dirty="0">
                <a:latin typeface="+mj-ea"/>
                <a:ea typeface="+mj-ea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33844101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A4481AA9-CB4D-444D-99CD-C75C3064B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>
                <a:hlinkClick r:id="rId3"/>
              </a:rPr>
              <a:t>https://ja.wikipedia.org/wiki/</a:t>
            </a:r>
            <a:r>
              <a:rPr kumimoji="1" lang="ja-JP" altLang="en-US" dirty="0">
                <a:hlinkClick r:id="rId3"/>
              </a:rPr>
              <a:t>トランザクション分離レベル</a:t>
            </a:r>
            <a:r>
              <a:rPr kumimoji="1" lang="ja-JP" altLang="en-US" dirty="0"/>
              <a:t> によると、「どれほどの一貫性、正確性で実行するかを</a:t>
            </a:r>
            <a:r>
              <a:rPr kumimoji="1" lang="en-US" altLang="ja-JP" dirty="0"/>
              <a:t>4</a:t>
            </a:r>
            <a:r>
              <a:rPr kumimoji="1" lang="ja-JP" altLang="en-US" dirty="0"/>
              <a:t>段階で定義したもの」</a:t>
            </a:r>
            <a:endParaRPr kumimoji="1" lang="en-US" altLang="ja-JP" dirty="0"/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dirty="0"/>
              <a:t>READ UNCOMMITTED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dirty="0"/>
              <a:t>READ COMMITTED</a:t>
            </a:r>
          </a:p>
          <a:p>
            <a:pPr marL="793724" lvl="1" indent="-514350"/>
            <a:r>
              <a:rPr lang="en-US" altLang="ja-JP" dirty="0"/>
              <a:t>PostgreSQL, Oracle, SQL Server</a:t>
            </a:r>
            <a:r>
              <a:rPr lang="ja-JP" altLang="en-US" dirty="0"/>
              <a:t>のデフォルト</a:t>
            </a:r>
            <a:endParaRPr kumimoji="1" lang="en-US" altLang="ja-JP" dirty="0"/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dirty="0"/>
              <a:t>REPEATABLE READ</a:t>
            </a:r>
          </a:p>
          <a:p>
            <a:pPr marL="793724" lvl="1" indent="-514350"/>
            <a:r>
              <a:rPr lang="en-US" altLang="ja-JP" dirty="0"/>
              <a:t>MySQL</a:t>
            </a:r>
            <a:r>
              <a:rPr lang="ja-JP" altLang="en-US" dirty="0"/>
              <a:t>のデフォルト</a:t>
            </a:r>
            <a:endParaRPr kumimoji="1" lang="en-US" altLang="ja-JP" dirty="0"/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dirty="0"/>
              <a:t>SERIALIZABLE</a:t>
            </a:r>
          </a:p>
          <a:p>
            <a:pPr marL="793724" lvl="1" indent="-514350"/>
            <a:r>
              <a:rPr lang="en-US" altLang="ja-JP" dirty="0"/>
              <a:t>Tsurugi</a:t>
            </a:r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367DCA9-198F-FDA6-B048-7A12CCC34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トランザクション分離レベル</a:t>
            </a:r>
          </a:p>
        </p:txBody>
      </p:sp>
    </p:spTree>
    <p:extLst>
      <p:ext uri="{BB962C8B-B14F-4D97-AF65-F5344CB8AC3E}">
        <p14:creationId xmlns:p14="http://schemas.microsoft.com/office/powerpoint/2010/main" val="2964203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233E5FEB-3458-A04C-76BA-4DB14C6C5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SERIALIZABLE</a:t>
            </a:r>
          </a:p>
          <a:p>
            <a:pPr lvl="1"/>
            <a:r>
              <a:rPr kumimoji="1" lang="en-US" altLang="ja-JP" dirty="0"/>
              <a:t>2</a:t>
            </a:r>
            <a:r>
              <a:rPr kumimoji="1" lang="ja-JP" altLang="en-US" dirty="0"/>
              <a:t>つのトランザクション</a:t>
            </a:r>
            <a:r>
              <a:rPr kumimoji="1" lang="en-US" altLang="ja-JP" dirty="0"/>
              <a:t>T1</a:t>
            </a:r>
            <a:r>
              <a:rPr kumimoji="1" lang="ja-JP" altLang="en-US" dirty="0"/>
              <a:t>と</a:t>
            </a:r>
            <a:r>
              <a:rPr kumimoji="1" lang="en-US" altLang="ja-JP" dirty="0"/>
              <a:t>T2</a:t>
            </a:r>
            <a:r>
              <a:rPr kumimoji="1" lang="ja-JP" altLang="en-US" dirty="0"/>
              <a:t>を同時に（並列に）実行した時、順番に（</a:t>
            </a:r>
            <a:r>
              <a:rPr kumimoji="1" lang="en-US" altLang="ja-JP" dirty="0"/>
              <a:t>T1</a:t>
            </a:r>
            <a:r>
              <a:rPr kumimoji="1" lang="ja-JP" altLang="en-US" dirty="0"/>
              <a:t>→</a:t>
            </a:r>
            <a:r>
              <a:rPr kumimoji="1" lang="en-US" altLang="ja-JP" dirty="0"/>
              <a:t>T2</a:t>
            </a:r>
            <a:r>
              <a:rPr kumimoji="1" lang="ja-JP" altLang="en-US" dirty="0"/>
              <a:t>あるいは</a:t>
            </a:r>
            <a:r>
              <a:rPr kumimoji="1" lang="en-US" altLang="ja-JP" dirty="0"/>
              <a:t>T2</a:t>
            </a:r>
            <a:r>
              <a:rPr kumimoji="1" lang="ja-JP" altLang="en-US" dirty="0"/>
              <a:t>→</a:t>
            </a:r>
            <a:r>
              <a:rPr kumimoji="1" lang="en-US" altLang="ja-JP" dirty="0"/>
              <a:t>T1</a:t>
            </a:r>
            <a:r>
              <a:rPr kumimoji="1" lang="ja-JP" altLang="en-US" dirty="0"/>
              <a:t>の順で）実行したのと同じ結果になる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Tsurugi</a:t>
            </a:r>
            <a:r>
              <a:rPr kumimoji="1" lang="ja-JP" altLang="en-US" dirty="0"/>
              <a:t>は</a:t>
            </a:r>
            <a:r>
              <a:rPr kumimoji="1" lang="en-US" altLang="ja-JP" dirty="0"/>
              <a:t>SERIALIZABLE</a:t>
            </a:r>
            <a:r>
              <a:rPr kumimoji="1" lang="ja-JP" altLang="en-US" dirty="0"/>
              <a:t>（のみ）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例えば</a:t>
            </a:r>
            <a:r>
              <a:rPr kumimoji="1" lang="en-US" altLang="ja-JP" dirty="0"/>
              <a:t>READ COMMITTED</a:t>
            </a:r>
            <a:r>
              <a:rPr kumimoji="1" lang="ja-JP" altLang="en-US" dirty="0"/>
              <a:t>は</a:t>
            </a:r>
            <a:endParaRPr kumimoji="1" lang="en-US" altLang="ja-JP" dirty="0"/>
          </a:p>
          <a:p>
            <a:pPr lvl="1"/>
            <a:r>
              <a:rPr lang="ja-JP" altLang="en-US" dirty="0"/>
              <a:t>コミットされたデータを読む</a:t>
            </a:r>
            <a:endParaRPr lang="en-US" altLang="ja-JP" dirty="0"/>
          </a:p>
          <a:p>
            <a:pPr lvl="1"/>
            <a:r>
              <a:rPr lang="ja-JP" altLang="en-US" dirty="0"/>
              <a:t>トランザクション実行中に他トランザクションがデータを更新してコミットしたら、そのデータが読めてしまう</a:t>
            </a:r>
            <a:endParaRPr kumimoji="1" lang="en-US" altLang="ja-JP" dirty="0"/>
          </a:p>
          <a:p>
            <a:pPr lvl="1"/>
            <a:endParaRPr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DEAFE271-4BDB-9EC3-D6FE-393B3259D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SERIALIZABLE</a:t>
            </a:r>
            <a:r>
              <a:rPr kumimoji="1" lang="ja-JP" altLang="en-US" dirty="0"/>
              <a:t>とは</a:t>
            </a:r>
          </a:p>
        </p:txBody>
      </p:sp>
    </p:spTree>
    <p:extLst>
      <p:ext uri="{BB962C8B-B14F-4D97-AF65-F5344CB8AC3E}">
        <p14:creationId xmlns:p14="http://schemas.microsoft.com/office/powerpoint/2010/main" val="2484229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233E5FEB-3458-A04C-76BA-4DB14C6C5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同時に実行されている複数のトランザクションが</a:t>
            </a:r>
            <a:br>
              <a:rPr kumimoji="1" lang="en-US" altLang="ja-JP" dirty="0"/>
            </a:br>
            <a:r>
              <a:rPr kumimoji="1" lang="en-US" altLang="ja-JP" dirty="0"/>
              <a:t>SERIALIZABLE</a:t>
            </a:r>
            <a:r>
              <a:rPr kumimoji="1" lang="ja-JP" altLang="en-US" dirty="0"/>
              <a:t>の条件を満たせない場合、</a:t>
            </a:r>
            <a:br>
              <a:rPr lang="en-US" altLang="ja-JP" dirty="0"/>
            </a:br>
            <a:r>
              <a:rPr lang="ja-JP" altLang="en-US" dirty="0"/>
              <a:t>（</a:t>
            </a:r>
            <a:r>
              <a:rPr lang="en-US" altLang="ja-JP" dirty="0"/>
              <a:t>SQL</a:t>
            </a:r>
            <a:r>
              <a:rPr lang="ja-JP" altLang="en-US" dirty="0"/>
              <a:t>実行時や）コミット時に</a:t>
            </a:r>
            <a:br>
              <a:rPr kumimoji="1" lang="en-US" altLang="ja-JP" dirty="0"/>
            </a:br>
            <a:r>
              <a:rPr kumimoji="1" lang="ja-JP" altLang="en-US" dirty="0"/>
              <a:t>シリアライゼーションエラーが発生する（アボートする）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シリアライゼーションエラーが発生したら、トランザクション（トランザクション内で実行された</a:t>
            </a:r>
            <a:r>
              <a:rPr kumimoji="1" lang="en-US" altLang="ja-JP" dirty="0"/>
              <a:t>SQL</a:t>
            </a:r>
            <a:r>
              <a:rPr kumimoji="1" lang="ja-JP" altLang="en-US" dirty="0"/>
              <a:t>）を再実行（リトライ）する</a:t>
            </a:r>
            <a:endParaRPr kumimoji="1" lang="en-US" altLang="ja-JP" dirty="0"/>
          </a:p>
          <a:p>
            <a:pPr lvl="1"/>
            <a:r>
              <a:rPr lang="ja-JP" altLang="en-US" dirty="0"/>
              <a:t>リトライは（</a:t>
            </a:r>
            <a:r>
              <a:rPr lang="en-US" altLang="ja-JP" dirty="0"/>
              <a:t>DBMS</a:t>
            </a:r>
            <a:r>
              <a:rPr lang="ja-JP" altLang="en-US" dirty="0"/>
              <a:t>が行うのではなく、）アプリケーション側で行う必要がある</a:t>
            </a:r>
            <a:endParaRPr kumimoji="1" lang="en-US" altLang="ja-JP" dirty="0"/>
          </a:p>
          <a:p>
            <a:pPr lvl="1"/>
            <a:r>
              <a:rPr lang="ja-JP" altLang="en-US" dirty="0"/>
              <a:t>いわば楽観ロック</a:t>
            </a:r>
            <a:endParaRPr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DEAFE271-4BDB-9EC3-D6FE-393B3259D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SERIALIZABLE</a:t>
            </a:r>
            <a:r>
              <a:rPr kumimoji="1" lang="ja-JP" altLang="en-US" dirty="0"/>
              <a:t>用のプログラミング</a:t>
            </a:r>
          </a:p>
        </p:txBody>
      </p:sp>
    </p:spTree>
    <p:extLst>
      <p:ext uri="{BB962C8B-B14F-4D97-AF65-F5344CB8AC3E}">
        <p14:creationId xmlns:p14="http://schemas.microsoft.com/office/powerpoint/2010/main" val="460363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B0CECD8B-CB37-028D-30D7-F9EAD917C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初期データとして</a:t>
            </a:r>
            <a:r>
              <a:rPr kumimoji="1" lang="en-US" altLang="ja-JP" dirty="0"/>
              <a:t>insert into tb (v) values(10)</a:t>
            </a:r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pPr lvl="1"/>
            <a:r>
              <a:rPr lang="en-US" altLang="ja-JP" dirty="0"/>
              <a:t>T1</a:t>
            </a:r>
            <a:r>
              <a:rPr lang="ja-JP" altLang="en-US" dirty="0"/>
              <a:t>の</a:t>
            </a:r>
            <a:r>
              <a:rPr lang="en-US" altLang="ja-JP" dirty="0"/>
              <a:t>select</a:t>
            </a:r>
            <a:r>
              <a:rPr lang="ja-JP" altLang="en-US" dirty="0"/>
              <a:t>は、</a:t>
            </a:r>
            <a:r>
              <a:rPr lang="en-US" altLang="ja-JP" dirty="0"/>
              <a:t>2</a:t>
            </a:r>
            <a:r>
              <a:rPr lang="ja-JP" altLang="en-US" dirty="0"/>
              <a:t>回とも同じ値を読んでいる</a:t>
            </a:r>
            <a:endParaRPr kumimoji="1"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629063F-6237-70D0-2619-EC92F6B9A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順番に実行する</a:t>
            </a:r>
            <a:r>
              <a:rPr kumimoji="1" lang="ja-JP" altLang="en-US" dirty="0"/>
              <a:t>例</a:t>
            </a:r>
            <a:r>
              <a:rPr kumimoji="1" lang="en-US" altLang="ja-JP" dirty="0"/>
              <a:t>(T1</a:t>
            </a:r>
            <a:r>
              <a:rPr kumimoji="1" lang="ja-JP" altLang="en-US" dirty="0"/>
              <a:t>→</a:t>
            </a:r>
            <a:r>
              <a:rPr kumimoji="1" lang="en-US" altLang="ja-JP" dirty="0"/>
              <a:t>T2</a:t>
            </a:r>
            <a:r>
              <a:rPr kumimoji="1" lang="ja-JP" altLang="en-US" dirty="0"/>
              <a:t>の順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EFD3A84-6203-D0C0-6D8F-6012B8235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3780576"/>
              </p:ext>
            </p:extLst>
          </p:nvPr>
        </p:nvGraphicFramePr>
        <p:xfrm>
          <a:off x="1115616" y="1974448"/>
          <a:ext cx="712510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880">
                  <a:extLst>
                    <a:ext uri="{9D8B030D-6E8A-4147-A177-3AD203B41FA5}">
                      <a16:colId xmlns:a16="http://schemas.microsoft.com/office/drawing/2014/main" val="2168655726"/>
                    </a:ext>
                  </a:extLst>
                </a:gridCol>
                <a:gridCol w="3344111">
                  <a:extLst>
                    <a:ext uri="{9D8B030D-6E8A-4147-A177-3AD203B41FA5}">
                      <a16:colId xmlns:a16="http://schemas.microsoft.com/office/drawing/2014/main" val="3695902471"/>
                    </a:ext>
                  </a:extLst>
                </a:gridCol>
                <a:gridCol w="3344111">
                  <a:extLst>
                    <a:ext uri="{9D8B030D-6E8A-4147-A177-3AD203B41FA5}">
                      <a16:colId xmlns:a16="http://schemas.microsoft.com/office/drawing/2014/main" val="10843318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T2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813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begin;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132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select v from tb;</a:t>
                      </a:r>
                      <a:r>
                        <a:rPr kumimoji="1" lang="ja-JP" altLang="en-US" dirty="0"/>
                        <a:t> → </a:t>
                      </a:r>
                      <a:r>
                        <a:rPr kumimoji="1" lang="en-US" altLang="ja-JP" dirty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88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select v from tb;</a:t>
                      </a:r>
                      <a:r>
                        <a:rPr kumimoji="1" lang="ja-JP" altLang="en-US" dirty="0"/>
                        <a:t> → </a:t>
                      </a:r>
                      <a:r>
                        <a:rPr kumimoji="1" lang="en-US" altLang="ja-JP" dirty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432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commit;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62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begin;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509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update tb set v = 20;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133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commit;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6984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1152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B0CECD8B-CB37-028D-30D7-F9EAD917C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初期データとして</a:t>
            </a:r>
            <a:r>
              <a:rPr kumimoji="1" lang="en-US" altLang="ja-JP" dirty="0"/>
              <a:t>insert into tb (v) values(10)</a:t>
            </a:r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pPr lvl="1"/>
            <a:r>
              <a:rPr lang="en-US" altLang="ja-JP" dirty="0"/>
              <a:t>T1</a:t>
            </a:r>
            <a:r>
              <a:rPr lang="ja-JP" altLang="en-US" dirty="0"/>
              <a:t>の</a:t>
            </a:r>
            <a:r>
              <a:rPr lang="en-US" altLang="ja-JP" dirty="0"/>
              <a:t>select</a:t>
            </a:r>
            <a:r>
              <a:rPr lang="ja-JP" altLang="en-US" dirty="0"/>
              <a:t>は、</a:t>
            </a:r>
            <a:r>
              <a:rPr lang="en-US" altLang="ja-JP" dirty="0"/>
              <a:t>2</a:t>
            </a:r>
            <a:r>
              <a:rPr lang="ja-JP" altLang="en-US" dirty="0"/>
              <a:t>回とも同じ値を読んでいる</a:t>
            </a:r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629063F-6237-70D0-2619-EC92F6B9A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順番に</a:t>
            </a:r>
            <a:r>
              <a:rPr kumimoji="1" lang="ja-JP" altLang="en-US" dirty="0"/>
              <a:t>実行する例</a:t>
            </a:r>
            <a:r>
              <a:rPr kumimoji="1" lang="en-US" altLang="ja-JP" dirty="0"/>
              <a:t>(T2</a:t>
            </a:r>
            <a:r>
              <a:rPr kumimoji="1" lang="ja-JP" altLang="en-US" dirty="0"/>
              <a:t>→</a:t>
            </a:r>
            <a:r>
              <a:rPr kumimoji="1" lang="en-US" altLang="ja-JP" dirty="0"/>
              <a:t>T1</a:t>
            </a:r>
            <a:r>
              <a:rPr kumimoji="1" lang="ja-JP" altLang="en-US" dirty="0"/>
              <a:t>の順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EFD3A84-6203-D0C0-6D8F-6012B8235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591972"/>
              </p:ext>
            </p:extLst>
          </p:nvPr>
        </p:nvGraphicFramePr>
        <p:xfrm>
          <a:off x="1115616" y="1974448"/>
          <a:ext cx="712510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880">
                  <a:extLst>
                    <a:ext uri="{9D8B030D-6E8A-4147-A177-3AD203B41FA5}">
                      <a16:colId xmlns:a16="http://schemas.microsoft.com/office/drawing/2014/main" val="2168655726"/>
                    </a:ext>
                  </a:extLst>
                </a:gridCol>
                <a:gridCol w="3344111">
                  <a:extLst>
                    <a:ext uri="{9D8B030D-6E8A-4147-A177-3AD203B41FA5}">
                      <a16:colId xmlns:a16="http://schemas.microsoft.com/office/drawing/2014/main" val="3695902471"/>
                    </a:ext>
                  </a:extLst>
                </a:gridCol>
                <a:gridCol w="3344111">
                  <a:extLst>
                    <a:ext uri="{9D8B030D-6E8A-4147-A177-3AD203B41FA5}">
                      <a16:colId xmlns:a16="http://schemas.microsoft.com/office/drawing/2014/main" val="10843318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T2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813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begin;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132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update tb set v = 20;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88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commit;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432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begin;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62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select v from tb;</a:t>
                      </a:r>
                      <a:r>
                        <a:rPr kumimoji="1" lang="ja-JP" altLang="en-US" dirty="0"/>
                        <a:t> → </a:t>
                      </a:r>
                      <a:r>
                        <a:rPr kumimoji="1" lang="en-US" altLang="ja-JP" dirty="0"/>
                        <a:t>20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509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select v from tb;</a:t>
                      </a:r>
                      <a:r>
                        <a:rPr kumimoji="1" lang="ja-JP" altLang="en-US" dirty="0"/>
                        <a:t> → </a:t>
                      </a:r>
                      <a:r>
                        <a:rPr kumimoji="1" lang="en-US" altLang="ja-JP" dirty="0"/>
                        <a:t>20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133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commit;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6984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4927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6B673705-F477-B069-A177-170B6D825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初期データとして</a:t>
            </a:r>
            <a:r>
              <a:rPr kumimoji="1" lang="en-US" altLang="ja-JP" dirty="0"/>
              <a:t>insert into tb (v) values(10)</a:t>
            </a:r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pPr lvl="1"/>
            <a:r>
              <a:rPr kumimoji="1" lang="en-US" altLang="ja-JP" dirty="0"/>
              <a:t>T1</a:t>
            </a:r>
            <a:r>
              <a:rPr kumimoji="1" lang="ja-JP" altLang="en-US" dirty="0"/>
              <a:t>と</a:t>
            </a:r>
            <a:r>
              <a:rPr kumimoji="1" lang="en-US" altLang="ja-JP" dirty="0"/>
              <a:t>T2</a:t>
            </a:r>
            <a:r>
              <a:rPr kumimoji="1" lang="ja-JP" altLang="en-US" dirty="0"/>
              <a:t>を並列に実行すると、このような状態が起こり得る。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T1</a:t>
            </a:r>
            <a:r>
              <a:rPr lang="ja-JP" altLang="en-US" dirty="0"/>
              <a:t>で</a:t>
            </a:r>
            <a:r>
              <a:rPr kumimoji="1" lang="en-US" altLang="ja-JP" dirty="0"/>
              <a:t>select</a:t>
            </a:r>
            <a:r>
              <a:rPr kumimoji="1" lang="ja-JP" altLang="en-US" dirty="0"/>
              <a:t>した値が</a:t>
            </a:r>
            <a:r>
              <a:rPr kumimoji="1" lang="en-US" altLang="ja-JP" dirty="0"/>
              <a:t>1</a:t>
            </a:r>
            <a:r>
              <a:rPr kumimoji="1" lang="ja-JP" altLang="en-US" dirty="0"/>
              <a:t>回目と</a:t>
            </a:r>
            <a:r>
              <a:rPr kumimoji="1" lang="en-US" altLang="ja-JP" dirty="0"/>
              <a:t>2</a:t>
            </a:r>
            <a:r>
              <a:rPr kumimoji="1" lang="ja-JP" altLang="en-US" dirty="0"/>
              <a:t>回目で異なる。</a:t>
            </a:r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96C1E16-7957-ED96-1094-94A3219F8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READ COMMITTED</a:t>
            </a:r>
            <a:r>
              <a:rPr kumimoji="1" lang="ja-JP" altLang="en-US" dirty="0"/>
              <a:t>の例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B5593B1A-AD8D-375B-D4B2-E34DD44B1B44}"/>
              </a:ext>
            </a:extLst>
          </p:cNvPr>
          <p:cNvGraphicFramePr>
            <a:graphicFrameLocks noGrp="1"/>
          </p:cNvGraphicFramePr>
          <p:nvPr/>
        </p:nvGraphicFramePr>
        <p:xfrm>
          <a:off x="1115616" y="1988840"/>
          <a:ext cx="7128793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323">
                  <a:extLst>
                    <a:ext uri="{9D8B030D-6E8A-4147-A177-3AD203B41FA5}">
                      <a16:colId xmlns:a16="http://schemas.microsoft.com/office/drawing/2014/main" val="2168655726"/>
                    </a:ext>
                  </a:extLst>
                </a:gridCol>
                <a:gridCol w="3378235">
                  <a:extLst>
                    <a:ext uri="{9D8B030D-6E8A-4147-A177-3AD203B41FA5}">
                      <a16:colId xmlns:a16="http://schemas.microsoft.com/office/drawing/2014/main" val="3695902471"/>
                    </a:ext>
                  </a:extLst>
                </a:gridCol>
                <a:gridCol w="3378235">
                  <a:extLst>
                    <a:ext uri="{9D8B030D-6E8A-4147-A177-3AD203B41FA5}">
                      <a16:colId xmlns:a16="http://schemas.microsoft.com/office/drawing/2014/main" val="10843318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T2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813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begin;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132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select v from tb;</a:t>
                      </a:r>
                      <a:r>
                        <a:rPr kumimoji="1" lang="ja-JP" altLang="en-US" dirty="0"/>
                        <a:t> → </a:t>
                      </a:r>
                      <a:r>
                        <a:rPr kumimoji="1" lang="en-US" altLang="ja-JP" dirty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88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begin;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432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update tb set v = 20;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62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commit;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509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select v from tb;</a:t>
                      </a:r>
                      <a:r>
                        <a:rPr kumimoji="1" lang="ja-JP" altLang="en-US" dirty="0"/>
                        <a:t> → </a:t>
                      </a:r>
                      <a:r>
                        <a:rPr kumimoji="1" lang="en-US" altLang="ja-JP" dirty="0"/>
                        <a:t>20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133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commit;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6984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18258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B0CECD8B-CB37-028D-30D7-F9EAD917C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初期データとして</a:t>
            </a:r>
            <a:r>
              <a:rPr kumimoji="1" lang="en-US" altLang="ja-JP" dirty="0"/>
              <a:t>insert into tb (v) values(10)</a:t>
            </a:r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pPr lvl="1"/>
            <a:r>
              <a:rPr lang="ja-JP" altLang="en-US" dirty="0"/>
              <a:t>ロックをとることで、</a:t>
            </a:r>
            <a:r>
              <a:rPr lang="en-US" altLang="ja-JP" dirty="0"/>
              <a:t>T1</a:t>
            </a:r>
            <a:r>
              <a:rPr lang="ja-JP" altLang="en-US" dirty="0"/>
              <a:t>の</a:t>
            </a:r>
            <a:r>
              <a:rPr lang="en-US" altLang="ja-JP" dirty="0"/>
              <a:t>select</a:t>
            </a:r>
            <a:r>
              <a:rPr lang="ja-JP" altLang="en-US" dirty="0"/>
              <a:t>は</a:t>
            </a:r>
            <a:r>
              <a:rPr lang="en-US" altLang="ja-JP" dirty="0"/>
              <a:t>2</a:t>
            </a:r>
            <a:r>
              <a:rPr lang="ja-JP" altLang="en-US" dirty="0"/>
              <a:t>回とも同じ値を読んでいる</a:t>
            </a:r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629063F-6237-70D0-2619-EC92F6B9A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READ COMMITTED</a:t>
            </a:r>
            <a:r>
              <a:rPr kumimoji="1" lang="ja-JP" altLang="en-US"/>
              <a:t>・</a:t>
            </a:r>
            <a:r>
              <a:rPr kumimoji="1" lang="en-US" altLang="ja-JP" dirty="0"/>
              <a:t>select for update</a:t>
            </a:r>
            <a:r>
              <a:rPr kumimoji="1" lang="ja-JP" altLang="en-US" dirty="0"/>
              <a:t>の例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EFD3A84-6203-D0C0-6D8F-6012B8235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126303"/>
              </p:ext>
            </p:extLst>
          </p:nvPr>
        </p:nvGraphicFramePr>
        <p:xfrm>
          <a:off x="1115616" y="1974448"/>
          <a:ext cx="7125102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880">
                  <a:extLst>
                    <a:ext uri="{9D8B030D-6E8A-4147-A177-3AD203B41FA5}">
                      <a16:colId xmlns:a16="http://schemas.microsoft.com/office/drawing/2014/main" val="2168655726"/>
                    </a:ext>
                  </a:extLst>
                </a:gridCol>
                <a:gridCol w="3344111">
                  <a:extLst>
                    <a:ext uri="{9D8B030D-6E8A-4147-A177-3AD203B41FA5}">
                      <a16:colId xmlns:a16="http://schemas.microsoft.com/office/drawing/2014/main" val="3695902471"/>
                    </a:ext>
                  </a:extLst>
                </a:gridCol>
                <a:gridCol w="3344111">
                  <a:extLst>
                    <a:ext uri="{9D8B030D-6E8A-4147-A177-3AD203B41FA5}">
                      <a16:colId xmlns:a16="http://schemas.microsoft.com/office/drawing/2014/main" val="10843318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T2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813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begin;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132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select v from tb for update;</a:t>
                      </a:r>
                      <a:br>
                        <a:rPr kumimoji="1" lang="en-US" altLang="ja-JP" dirty="0"/>
                      </a:br>
                      <a:r>
                        <a:rPr kumimoji="1" lang="ja-JP" altLang="en-US" dirty="0"/>
                        <a:t>→ </a:t>
                      </a:r>
                      <a:r>
                        <a:rPr kumimoji="1" lang="en-US" altLang="ja-JP" dirty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88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begin;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432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update tb set v = 20; </a:t>
                      </a:r>
                      <a:r>
                        <a:rPr kumimoji="1" lang="ja-JP" altLang="en-US" dirty="0"/>
                        <a:t>→ 待つ</a:t>
                      </a:r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62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select v from tb;</a:t>
                      </a:r>
                      <a:r>
                        <a:rPr kumimoji="1" lang="ja-JP" altLang="en-US" dirty="0"/>
                        <a:t> → </a:t>
                      </a:r>
                      <a:r>
                        <a:rPr kumimoji="1" lang="en-US" altLang="ja-JP" dirty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432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commit;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509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commit;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1330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75700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B0CECD8B-CB37-028D-30D7-F9EAD917C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629063F-6237-70D0-2619-EC92F6B9A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SERIALIZABLE</a:t>
            </a:r>
            <a:r>
              <a:rPr kumimoji="1" lang="ja-JP" altLang="en-US" dirty="0"/>
              <a:t>（</a:t>
            </a:r>
            <a:r>
              <a:rPr kumimoji="1" lang="en-US" altLang="ja-JP" dirty="0"/>
              <a:t>Tsurugi</a:t>
            </a:r>
            <a:r>
              <a:rPr kumimoji="1" lang="ja-JP" altLang="en-US" dirty="0"/>
              <a:t>の</a:t>
            </a:r>
            <a:r>
              <a:rPr kumimoji="1" lang="en-US" altLang="ja-JP" dirty="0"/>
              <a:t>OCC</a:t>
            </a:r>
            <a:r>
              <a:rPr kumimoji="1" lang="ja-JP" altLang="en-US" dirty="0"/>
              <a:t>）の例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EFD3A84-6203-D0C0-6D8F-6012B8235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993798"/>
              </p:ext>
            </p:extLst>
          </p:nvPr>
        </p:nvGraphicFramePr>
        <p:xfrm>
          <a:off x="1115616" y="1412776"/>
          <a:ext cx="7125102" cy="471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880">
                  <a:extLst>
                    <a:ext uri="{9D8B030D-6E8A-4147-A177-3AD203B41FA5}">
                      <a16:colId xmlns:a16="http://schemas.microsoft.com/office/drawing/2014/main" val="2168655726"/>
                    </a:ext>
                  </a:extLst>
                </a:gridCol>
                <a:gridCol w="3344111">
                  <a:extLst>
                    <a:ext uri="{9D8B030D-6E8A-4147-A177-3AD203B41FA5}">
                      <a16:colId xmlns:a16="http://schemas.microsoft.com/office/drawing/2014/main" val="3695902471"/>
                    </a:ext>
                  </a:extLst>
                </a:gridCol>
                <a:gridCol w="3344111">
                  <a:extLst>
                    <a:ext uri="{9D8B030D-6E8A-4147-A177-3AD203B41FA5}">
                      <a16:colId xmlns:a16="http://schemas.microsoft.com/office/drawing/2014/main" val="10843318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T1</a:t>
                      </a:r>
                      <a:r>
                        <a:rPr kumimoji="1" lang="ja-JP" altLang="en-US" dirty="0"/>
                        <a:t>（</a:t>
                      </a:r>
                      <a:r>
                        <a:rPr kumimoji="1" lang="en-US" altLang="ja-JP" dirty="0"/>
                        <a:t>OCC</a:t>
                      </a:r>
                      <a:r>
                        <a:rPr kumimoji="1" lang="ja-JP" altLang="en-US" dirty="0"/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T2</a:t>
                      </a:r>
                      <a:r>
                        <a:rPr kumimoji="1" lang="ja-JP" altLang="en-US" dirty="0"/>
                        <a:t>（</a:t>
                      </a:r>
                      <a:r>
                        <a:rPr kumimoji="1" lang="en-US" altLang="ja-JP" dirty="0"/>
                        <a:t>OCC</a:t>
                      </a:r>
                      <a:r>
                        <a:rPr kumimoji="1" lang="ja-JP" altLang="en-US" dirty="0"/>
                        <a:t>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813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begin</a:t>
                      </a:r>
                      <a:r>
                        <a:rPr kumimoji="1" lang="ja-JP" altLang="en-US" dirty="0"/>
                        <a:t> </a:t>
                      </a:r>
                      <a:r>
                        <a:rPr kumimoji="1" lang="en-US" altLang="ja-JP" dirty="0"/>
                        <a:t>transaction;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132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select v from tb;</a:t>
                      </a:r>
                      <a:r>
                        <a:rPr kumimoji="1" lang="ja-JP" altLang="en-US" dirty="0"/>
                        <a:t> → </a:t>
                      </a:r>
                      <a:r>
                        <a:rPr kumimoji="1" lang="en-US" altLang="ja-JP" dirty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88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begin transaction;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432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update tb set v = 20;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62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commit;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509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select v from tb;</a:t>
                      </a:r>
                      <a:r>
                        <a:rPr kumimoji="1" lang="ja-JP" altLang="en-US" dirty="0"/>
                        <a:t> → </a:t>
                      </a:r>
                      <a:r>
                        <a:rPr kumimoji="1" lang="en-US" altLang="ja-JP" dirty="0"/>
                        <a:t>20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133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commit; </a:t>
                      </a:r>
                      <a:r>
                        <a:rPr kumimoji="1" lang="ja-JP" altLang="en-US" dirty="0"/>
                        <a:t>→ シリアライゼーションエラー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6984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 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begin transaction;</a:t>
                      </a:r>
                      <a:r>
                        <a:rPr kumimoji="1" lang="ja-JP" altLang="en-US" dirty="0"/>
                        <a:t> リトライ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019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select v from tb;</a:t>
                      </a:r>
                      <a:r>
                        <a:rPr kumimoji="1" lang="ja-JP" altLang="en-US" dirty="0"/>
                        <a:t> → </a:t>
                      </a:r>
                      <a:r>
                        <a:rPr kumimoji="1" lang="en-US" altLang="ja-JP" dirty="0"/>
                        <a:t>20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1428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select v from tb;</a:t>
                      </a:r>
                      <a:r>
                        <a:rPr kumimoji="1" lang="ja-JP" altLang="en-US" dirty="0"/>
                        <a:t> → </a:t>
                      </a:r>
                      <a:r>
                        <a:rPr kumimoji="1" lang="en-US" altLang="ja-JP" dirty="0"/>
                        <a:t>20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577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commit;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793130"/>
                  </a:ext>
                </a:extLst>
              </a:tr>
            </a:tbl>
          </a:graphicData>
        </a:graphic>
      </p:graphicFrame>
      <p:sp>
        <p:nvSpPr>
          <p:cNvPr id="5" name="吹き出し: 角を丸めた四角形 4">
            <a:extLst>
              <a:ext uri="{FF2B5EF4-FFF2-40B4-BE49-F238E27FC236}">
                <a16:creationId xmlns:a16="http://schemas.microsoft.com/office/drawing/2014/main" id="{A4D1F5EF-51AB-19E5-A734-C63DC78902FA}"/>
              </a:ext>
            </a:extLst>
          </p:cNvPr>
          <p:cNvSpPr/>
          <p:nvPr/>
        </p:nvSpPr>
        <p:spPr>
          <a:xfrm>
            <a:off x="5508103" y="3772436"/>
            <a:ext cx="2500761" cy="720080"/>
          </a:xfrm>
          <a:prstGeom prst="wedgeRoundRectCallout">
            <a:avLst>
              <a:gd name="adj1" fmla="val -88847"/>
              <a:gd name="adj2" fmla="val 14581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コミット時にも</a:t>
            </a:r>
            <a:endParaRPr kumimoji="1" lang="en-US" altLang="ja-JP" dirty="0"/>
          </a:p>
          <a:p>
            <a:pPr algn="ctr"/>
            <a:r>
              <a:rPr lang="ja-JP" altLang="en-US" dirty="0"/>
              <a:t>（通信エラー以外の）</a:t>
            </a:r>
            <a:r>
              <a:rPr kumimoji="1" lang="ja-JP" altLang="en-US" dirty="0"/>
              <a:t>エラーが発生しうる</a:t>
            </a:r>
          </a:p>
        </p:txBody>
      </p:sp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49E96E57-E78C-29C9-75D5-2E16FBC7E48B}"/>
              </a:ext>
            </a:extLst>
          </p:cNvPr>
          <p:cNvSpPr/>
          <p:nvPr/>
        </p:nvSpPr>
        <p:spPr>
          <a:xfrm>
            <a:off x="5527622" y="4705578"/>
            <a:ext cx="2500761" cy="720080"/>
          </a:xfrm>
          <a:prstGeom prst="wedgeRoundRectCallout">
            <a:avLst>
              <a:gd name="adj1" fmla="val -90005"/>
              <a:gd name="adj2" fmla="val -90841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select</a:t>
            </a:r>
            <a:r>
              <a:rPr kumimoji="1" lang="ja-JP" altLang="en-US" dirty="0"/>
              <a:t>のみのトランザクションでもシリアライゼーションエラーが発生することがある</a:t>
            </a:r>
          </a:p>
        </p:txBody>
      </p:sp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18E924B8-B9EC-FE6A-D5B1-A21E5FABF02F}"/>
              </a:ext>
            </a:extLst>
          </p:cNvPr>
          <p:cNvSpPr/>
          <p:nvPr/>
        </p:nvSpPr>
        <p:spPr>
          <a:xfrm>
            <a:off x="5508102" y="5641848"/>
            <a:ext cx="2500761" cy="720080"/>
          </a:xfrm>
          <a:prstGeom prst="wedgeRoundRectCallout">
            <a:avLst>
              <a:gd name="adj1" fmla="val -90005"/>
              <a:gd name="adj2" fmla="val -159126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シリアライゼーションエラーが発生したら、トランザクション全体を再実行する</a:t>
            </a:r>
          </a:p>
        </p:txBody>
      </p:sp>
    </p:spTree>
    <p:extLst>
      <p:ext uri="{BB962C8B-B14F-4D97-AF65-F5344CB8AC3E}">
        <p14:creationId xmlns:p14="http://schemas.microsoft.com/office/powerpoint/2010/main" val="606408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B0CECD8B-CB37-028D-30D7-F9EAD917C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pPr lvl="1"/>
            <a:endParaRPr lang="en-US" altLang="ja-JP" dirty="0"/>
          </a:p>
          <a:p>
            <a:pPr lvl="1"/>
            <a:r>
              <a:rPr lang="en-US" altLang="ja-JP" dirty="0"/>
              <a:t>LTX</a:t>
            </a:r>
            <a:r>
              <a:rPr lang="ja-JP" altLang="en-US" dirty="0"/>
              <a:t>ではトランザクション開始時点の値を読む仕様なので、</a:t>
            </a:r>
            <a:r>
              <a:rPr lang="en-US" altLang="ja-JP" dirty="0"/>
              <a:t>T1</a:t>
            </a:r>
            <a:r>
              <a:rPr lang="ja-JP" altLang="en-US" dirty="0"/>
              <a:t>の</a:t>
            </a:r>
            <a:r>
              <a:rPr lang="en-US" altLang="ja-JP" dirty="0"/>
              <a:t>select</a:t>
            </a:r>
            <a:r>
              <a:rPr lang="ja-JP" altLang="en-US" dirty="0"/>
              <a:t>は</a:t>
            </a:r>
            <a:r>
              <a:rPr lang="en-US" altLang="ja-JP" dirty="0"/>
              <a:t>2</a:t>
            </a:r>
            <a:r>
              <a:rPr lang="ja-JP" altLang="en-US" dirty="0"/>
              <a:t>回とも同じ値（</a:t>
            </a:r>
            <a:r>
              <a:rPr lang="en-US" altLang="ja-JP" dirty="0"/>
              <a:t>T2</a:t>
            </a:r>
            <a:r>
              <a:rPr lang="ja-JP" altLang="en-US" dirty="0"/>
              <a:t>の更新前）を読んでいる</a:t>
            </a:r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629063F-6237-70D0-2619-EC92F6B9A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SERIALIZABLE</a:t>
            </a:r>
            <a:r>
              <a:rPr kumimoji="1" lang="ja-JP" altLang="en-US" dirty="0"/>
              <a:t>（</a:t>
            </a:r>
            <a:r>
              <a:rPr kumimoji="1" lang="en-US" altLang="ja-JP" dirty="0"/>
              <a:t>Tsurugi</a:t>
            </a:r>
            <a:r>
              <a:rPr kumimoji="1" lang="ja-JP" altLang="en-US" dirty="0"/>
              <a:t>の</a:t>
            </a:r>
            <a:r>
              <a:rPr kumimoji="1" lang="en-US" altLang="ja-JP" dirty="0"/>
              <a:t>LTX</a:t>
            </a:r>
            <a:r>
              <a:rPr kumimoji="1" lang="ja-JP" altLang="en-US" dirty="0"/>
              <a:t>）の例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EFD3A84-6203-D0C0-6D8F-6012B8235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649497"/>
              </p:ext>
            </p:extLst>
          </p:nvPr>
        </p:nvGraphicFramePr>
        <p:xfrm>
          <a:off x="1115616" y="1412776"/>
          <a:ext cx="7125102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880">
                  <a:extLst>
                    <a:ext uri="{9D8B030D-6E8A-4147-A177-3AD203B41FA5}">
                      <a16:colId xmlns:a16="http://schemas.microsoft.com/office/drawing/2014/main" val="2168655726"/>
                    </a:ext>
                  </a:extLst>
                </a:gridCol>
                <a:gridCol w="3344111">
                  <a:extLst>
                    <a:ext uri="{9D8B030D-6E8A-4147-A177-3AD203B41FA5}">
                      <a16:colId xmlns:a16="http://schemas.microsoft.com/office/drawing/2014/main" val="3695902471"/>
                    </a:ext>
                  </a:extLst>
                </a:gridCol>
                <a:gridCol w="3344111">
                  <a:extLst>
                    <a:ext uri="{9D8B030D-6E8A-4147-A177-3AD203B41FA5}">
                      <a16:colId xmlns:a16="http://schemas.microsoft.com/office/drawing/2014/main" val="10843318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T1</a:t>
                      </a:r>
                      <a:r>
                        <a:rPr kumimoji="1" lang="ja-JP" altLang="en-US" dirty="0"/>
                        <a:t>（</a:t>
                      </a:r>
                      <a:r>
                        <a:rPr kumimoji="1" lang="en-US" altLang="ja-JP" dirty="0"/>
                        <a:t>LTX</a:t>
                      </a:r>
                      <a:r>
                        <a:rPr kumimoji="1" lang="ja-JP" altLang="en-US" dirty="0"/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T2</a:t>
                      </a:r>
                      <a:r>
                        <a:rPr kumimoji="1" lang="ja-JP" altLang="en-US" dirty="0"/>
                        <a:t>（</a:t>
                      </a:r>
                      <a:r>
                        <a:rPr kumimoji="1" lang="en-US" altLang="ja-JP" dirty="0"/>
                        <a:t>LTX</a:t>
                      </a:r>
                      <a:r>
                        <a:rPr kumimoji="1" lang="ja-JP" altLang="en-US" dirty="0"/>
                        <a:t>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813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begin</a:t>
                      </a:r>
                      <a:r>
                        <a:rPr kumimoji="1" lang="ja-JP" altLang="en-US" dirty="0"/>
                        <a:t> </a:t>
                      </a:r>
                      <a:r>
                        <a:rPr kumimoji="1" lang="en-US" altLang="ja-JP" dirty="0"/>
                        <a:t>long transaction;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132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select v from tb;</a:t>
                      </a:r>
                      <a:r>
                        <a:rPr kumimoji="1" lang="ja-JP" altLang="en-US" dirty="0"/>
                        <a:t> → </a:t>
                      </a:r>
                      <a:r>
                        <a:rPr kumimoji="1" lang="en-US" altLang="ja-JP" dirty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88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begin long transaction</a:t>
                      </a:r>
                      <a:br>
                        <a:rPr kumimoji="1" lang="en-US" altLang="ja-JP" dirty="0"/>
                      </a:br>
                      <a:r>
                        <a:rPr kumimoji="1" lang="en-US" altLang="ja-JP" dirty="0"/>
                        <a:t>write preserve tb;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432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update tb set v = 20;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62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commit;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509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select v from tb;</a:t>
                      </a:r>
                      <a:r>
                        <a:rPr kumimoji="1" lang="ja-JP" altLang="en-US" dirty="0"/>
                        <a:t> → </a:t>
                      </a:r>
                      <a:r>
                        <a:rPr kumimoji="1" lang="en-US" altLang="ja-JP" dirty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133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commit;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6984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72015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B0CECD8B-CB37-028D-30D7-F9EAD917C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kumimoji="1" lang="en-US" altLang="ja-JP" dirty="0"/>
              <a:t>OCC</a:t>
            </a:r>
            <a:r>
              <a:rPr kumimoji="1" lang="ja-JP" altLang="en-US" dirty="0"/>
              <a:t>・</a:t>
            </a:r>
            <a:r>
              <a:rPr kumimoji="1" lang="en-US" altLang="ja-JP" dirty="0"/>
              <a:t>LTX</a:t>
            </a:r>
          </a:p>
          <a:p>
            <a:pPr lvl="1"/>
            <a:r>
              <a:rPr kumimoji="1" lang="en-US" altLang="ja-JP" dirty="0"/>
              <a:t>Tsurugi</a:t>
            </a:r>
            <a:r>
              <a:rPr kumimoji="1" lang="ja-JP" altLang="en-US" dirty="0"/>
              <a:t>では</a:t>
            </a:r>
            <a:r>
              <a:rPr kumimoji="1" lang="en-US" altLang="ja-JP" dirty="0"/>
              <a:t>SERIALIZABLE</a:t>
            </a:r>
            <a:r>
              <a:rPr kumimoji="1" lang="ja-JP" altLang="en-US" dirty="0"/>
              <a:t>を実現する為の内部プロトコルが</a:t>
            </a:r>
            <a:r>
              <a:rPr kumimoji="1" lang="en-US" altLang="ja-JP" dirty="0"/>
              <a:t>2</a:t>
            </a:r>
            <a:r>
              <a:rPr kumimoji="1" lang="ja-JP" altLang="en-US" dirty="0"/>
              <a:t>種類あり 、どれを使うかをトランザクション開始時に指定する。</a:t>
            </a:r>
            <a:endParaRPr kumimoji="1" lang="en-US" altLang="ja-JP" dirty="0"/>
          </a:p>
          <a:p>
            <a:pPr lvl="2"/>
            <a:r>
              <a:rPr lang="ja-JP" altLang="en-US" dirty="0"/>
              <a:t>すなわち、トランザクションを意識的に開始する必要がある。</a:t>
            </a:r>
            <a:endParaRPr kumimoji="1" lang="en-US" altLang="ja-JP" dirty="0"/>
          </a:p>
          <a:p>
            <a:r>
              <a:rPr lang="ja-JP" altLang="en-US" dirty="0"/>
              <a:t>排他方法（ロックのコスト）</a:t>
            </a:r>
            <a:endParaRPr lang="en-US" altLang="ja-JP" dirty="0"/>
          </a:p>
          <a:p>
            <a:pPr lvl="1"/>
            <a:r>
              <a:rPr kumimoji="1" lang="ja-JP" altLang="en-US" dirty="0"/>
              <a:t>シリアライゼーションエラー発生時にリトライする楽観ロック</a:t>
            </a:r>
            <a:endParaRPr kumimoji="1" lang="en-US" altLang="ja-JP" dirty="0"/>
          </a:p>
          <a:p>
            <a:pPr lvl="2"/>
            <a:r>
              <a:rPr lang="ja-JP" altLang="en-US" dirty="0"/>
              <a:t>一方、</a:t>
            </a:r>
            <a:r>
              <a:rPr lang="en-US" altLang="ja-JP" dirty="0"/>
              <a:t>select for update</a:t>
            </a:r>
            <a:r>
              <a:rPr lang="ja-JP" altLang="en-US" dirty="0"/>
              <a:t>は悲観ロック。</a:t>
            </a:r>
            <a:endParaRPr kumimoji="1" lang="en-US" altLang="ja-JP" dirty="0"/>
          </a:p>
          <a:p>
            <a:pPr lvl="2"/>
            <a:r>
              <a:rPr kumimoji="1" lang="ja-JP" altLang="en-US" dirty="0"/>
              <a:t>悲観ロックはコストが大きいため、トランザクションの競合が少ないなら、毎回ロックするよりエラー時にリトライする方が総合的なコストは低い。</a:t>
            </a:r>
            <a:endParaRPr kumimoji="1" lang="en-US" altLang="ja-JP" dirty="0"/>
          </a:p>
          <a:p>
            <a:pPr lvl="2"/>
            <a:r>
              <a:rPr kumimoji="1" lang="ja-JP" altLang="en-US" dirty="0"/>
              <a:t>リトライする方式は、</a:t>
            </a:r>
            <a:r>
              <a:rPr kumimoji="1" lang="en-US" altLang="ja-JP" dirty="0"/>
              <a:t>select</a:t>
            </a:r>
            <a:r>
              <a:rPr kumimoji="1" lang="ja-JP" altLang="en-US" dirty="0"/>
              <a:t> </a:t>
            </a:r>
            <a:r>
              <a:rPr kumimoji="1" lang="en-US" altLang="ja-JP" dirty="0"/>
              <a:t>for</a:t>
            </a:r>
            <a:r>
              <a:rPr kumimoji="1" lang="ja-JP" altLang="en-US" dirty="0"/>
              <a:t> </a:t>
            </a:r>
            <a:r>
              <a:rPr kumimoji="1" lang="en-US" altLang="ja-JP" dirty="0"/>
              <a:t>update</a:t>
            </a:r>
            <a:r>
              <a:rPr kumimoji="1" lang="ja-JP" altLang="en-US" dirty="0"/>
              <a:t>と異なり、デッドロックしない。</a:t>
            </a:r>
            <a:endParaRPr kumimoji="1" lang="en-US" altLang="ja-JP" dirty="0"/>
          </a:p>
          <a:p>
            <a:r>
              <a:rPr lang="ja-JP" altLang="en-US" dirty="0"/>
              <a:t>コミット</a:t>
            </a:r>
            <a:endParaRPr lang="en-US" altLang="ja-JP" dirty="0"/>
          </a:p>
          <a:p>
            <a:pPr lvl="1"/>
            <a:r>
              <a:rPr kumimoji="1" lang="en-US" altLang="ja-JP" dirty="0"/>
              <a:t>select</a:t>
            </a:r>
            <a:r>
              <a:rPr kumimoji="1" lang="ja-JP" altLang="en-US" dirty="0"/>
              <a:t>のみのトランザクションでも必ずコミットして、</a:t>
            </a:r>
            <a:r>
              <a:rPr lang="ja-JP" altLang="en-US" dirty="0"/>
              <a:t>シリアライゼーションエラーが発生しないことを確認する必要がある。</a:t>
            </a:r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629063F-6237-70D0-2619-EC92F6B9A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Tsurugi</a:t>
            </a:r>
            <a:r>
              <a:rPr kumimoji="1" lang="ja-JP" altLang="en-US" dirty="0"/>
              <a:t>のトランザクションの特徴</a:t>
            </a:r>
          </a:p>
        </p:txBody>
      </p:sp>
    </p:spTree>
    <p:extLst>
      <p:ext uri="{BB962C8B-B14F-4D97-AF65-F5344CB8AC3E}">
        <p14:creationId xmlns:p14="http://schemas.microsoft.com/office/powerpoint/2010/main" val="2116023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A6080A-B288-C72F-34F8-A6A3CB98D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目次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2D8E315-292E-3723-45A1-5A3027C184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ja-JP" altLang="en-US" dirty="0"/>
              <a:t>自己紹介</a:t>
            </a:r>
            <a:endParaRPr kumimoji="1" lang="en-US" altLang="ja-JP" dirty="0"/>
          </a:p>
          <a:p>
            <a:r>
              <a:rPr lang="en-US" altLang="ja-JP" dirty="0"/>
              <a:t>Tsurugi</a:t>
            </a:r>
            <a:r>
              <a:rPr lang="ja-JP" altLang="en-US" dirty="0"/>
              <a:t>の概要</a:t>
            </a:r>
            <a:endParaRPr lang="en-US" altLang="ja-JP" dirty="0"/>
          </a:p>
          <a:p>
            <a:r>
              <a:rPr lang="en-US" altLang="ja-JP" dirty="0"/>
              <a:t>Tsubakuro</a:t>
            </a:r>
            <a:r>
              <a:rPr lang="ja-JP" altLang="en-US" dirty="0"/>
              <a:t>（</a:t>
            </a:r>
            <a:r>
              <a:rPr lang="en-US" altLang="ja-JP" dirty="0"/>
              <a:t>Java</a:t>
            </a:r>
            <a:r>
              <a:rPr lang="ja-JP" altLang="en-US" dirty="0"/>
              <a:t>通信ライブラリー）</a:t>
            </a:r>
            <a:endParaRPr lang="en-US" altLang="ja-JP" dirty="0"/>
          </a:p>
          <a:p>
            <a:r>
              <a:rPr lang="en-US" altLang="ja-JP" dirty="0"/>
              <a:t>Iceaxe</a:t>
            </a:r>
            <a:r>
              <a:rPr lang="ja-JP" altLang="en-US" dirty="0"/>
              <a:t>（</a:t>
            </a:r>
            <a:r>
              <a:rPr lang="en-US" altLang="ja-JP" dirty="0"/>
              <a:t>Java</a:t>
            </a:r>
            <a:r>
              <a:rPr lang="ja-JP" altLang="en-US" dirty="0"/>
              <a:t>ライブラリー）</a:t>
            </a:r>
            <a:endParaRPr lang="en-US" altLang="ja-JP" dirty="0"/>
          </a:p>
          <a:p>
            <a:r>
              <a:rPr lang="en-US" altLang="ja-JP" dirty="0"/>
              <a:t>PostgreSQL FDW</a:t>
            </a:r>
            <a:r>
              <a:rPr lang="ja-JP" altLang="en-US" dirty="0"/>
              <a:t>（</a:t>
            </a:r>
            <a:r>
              <a:rPr lang="en-US" altLang="ja-JP" dirty="0"/>
              <a:t>JDBC</a:t>
            </a:r>
            <a:r>
              <a:rPr lang="ja-JP" altLang="en-US" dirty="0"/>
              <a:t>）</a:t>
            </a:r>
            <a:endParaRPr lang="en-US" altLang="ja-JP" dirty="0"/>
          </a:p>
          <a:p>
            <a:r>
              <a:rPr lang="en-US" altLang="ja-JP" dirty="0"/>
              <a:t>Tsurugi SQL</a:t>
            </a:r>
            <a:r>
              <a:rPr lang="ja-JP" altLang="en-US" dirty="0"/>
              <a:t>コンソール（</a:t>
            </a:r>
            <a:r>
              <a:rPr lang="en-US" altLang="ja-JP" dirty="0"/>
              <a:t>tgsql</a:t>
            </a:r>
            <a:r>
              <a:rPr lang="ja-JP" altLang="en-US" dirty="0"/>
              <a:t>）</a:t>
            </a:r>
            <a:endParaRPr lang="en-US" altLang="ja-JP" dirty="0"/>
          </a:p>
          <a:p>
            <a:r>
              <a:rPr lang="en-US" altLang="ja-JP" dirty="0"/>
              <a:t>Embulk</a:t>
            </a:r>
            <a:r>
              <a:rPr lang="ja-JP" altLang="en-US" dirty="0"/>
              <a:t>プラグイン</a:t>
            </a:r>
            <a:endParaRPr lang="en-US" altLang="ja-JP" dirty="0"/>
          </a:p>
          <a:p>
            <a:r>
              <a:rPr lang="ja-JP" altLang="en-US" dirty="0"/>
              <a:t>その他クライアントツール</a:t>
            </a: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719719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3A6D1872-C8D7-31A4-1F46-A6D89D9BB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Tsurugi</a:t>
            </a:r>
            <a:r>
              <a:rPr kumimoji="1" lang="ja-JP" altLang="en-US" dirty="0"/>
              <a:t>で</a:t>
            </a:r>
            <a:r>
              <a:rPr kumimoji="1" lang="en-US" altLang="ja-JP" dirty="0"/>
              <a:t>SERIALIZABLE</a:t>
            </a:r>
            <a:r>
              <a:rPr kumimoji="1" lang="ja-JP" altLang="en-US" dirty="0"/>
              <a:t>を実現する為の内部プロトコル</a:t>
            </a:r>
            <a:r>
              <a:rPr lang="ja-JP" altLang="en-US" dirty="0"/>
              <a:t>は</a:t>
            </a:r>
            <a:r>
              <a:rPr lang="en-US" altLang="ja-JP" dirty="0"/>
              <a:t>OCC</a:t>
            </a:r>
            <a:r>
              <a:rPr lang="ja-JP" altLang="en-US" dirty="0"/>
              <a:t>・</a:t>
            </a:r>
            <a:r>
              <a:rPr lang="en-US" altLang="ja-JP" dirty="0"/>
              <a:t>LTX</a:t>
            </a:r>
            <a:r>
              <a:rPr lang="ja-JP" altLang="en-US" dirty="0"/>
              <a:t>の</a:t>
            </a:r>
            <a:r>
              <a:rPr kumimoji="1" lang="en-US" altLang="ja-JP" dirty="0"/>
              <a:t>2</a:t>
            </a:r>
            <a:r>
              <a:rPr kumimoji="1" lang="ja-JP" altLang="en-US" dirty="0"/>
              <a:t>種類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lang="en-US" altLang="ja-JP" dirty="0"/>
              <a:t>Tsurugi</a:t>
            </a:r>
            <a:r>
              <a:rPr lang="ja-JP" altLang="en-US" dirty="0"/>
              <a:t>でトランザクション開始時にユーザーが指定するトランザクション種別は</a:t>
            </a:r>
            <a:r>
              <a:rPr lang="en-US" altLang="ja-JP" dirty="0"/>
              <a:t>OCC</a:t>
            </a:r>
            <a:r>
              <a:rPr lang="ja-JP" altLang="en-US" dirty="0"/>
              <a:t>・</a:t>
            </a:r>
            <a:r>
              <a:rPr lang="en-US" altLang="ja-JP" dirty="0"/>
              <a:t>LTX</a:t>
            </a:r>
            <a:r>
              <a:rPr lang="ja-JP" altLang="en-US" dirty="0"/>
              <a:t>・</a:t>
            </a:r>
            <a:r>
              <a:rPr lang="en-US" altLang="ja-JP" dirty="0"/>
              <a:t>RTX</a:t>
            </a:r>
            <a:r>
              <a:rPr lang="ja-JP" altLang="en-US" dirty="0"/>
              <a:t>の</a:t>
            </a:r>
            <a:r>
              <a:rPr lang="en-US" altLang="ja-JP" dirty="0"/>
              <a:t>3</a:t>
            </a:r>
            <a:r>
              <a:rPr lang="ja-JP" altLang="en-US" dirty="0"/>
              <a:t>種類</a:t>
            </a:r>
            <a:endParaRPr lang="en-US" altLang="ja-JP" dirty="0"/>
          </a:p>
          <a:p>
            <a:pPr lvl="1"/>
            <a:r>
              <a:rPr kumimoji="1" lang="ja-JP" altLang="en-US" dirty="0"/>
              <a:t>トランザクション毎に指定する（異なる種類を指定可能）</a:t>
            </a:r>
            <a:endParaRPr kumimoji="1" lang="en-US" altLang="ja-JP" dirty="0"/>
          </a:p>
          <a:p>
            <a:pPr lvl="2"/>
            <a:r>
              <a:rPr lang="en-US" altLang="ja-JP" dirty="0"/>
              <a:t>DB</a:t>
            </a:r>
            <a:r>
              <a:rPr lang="ja-JP" altLang="en-US" dirty="0"/>
              <a:t>全体の設定で一括して切り替えるようなものではない</a:t>
            </a:r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5572758-FA19-B780-B670-96C45FD18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Tsurugi</a:t>
            </a:r>
            <a:r>
              <a:rPr kumimoji="1" lang="ja-JP" altLang="en-US" dirty="0"/>
              <a:t>のトランザクション種別</a:t>
            </a:r>
            <a:r>
              <a:rPr lang="ja-JP" altLang="en-US" dirty="0"/>
              <a:t>（</a:t>
            </a:r>
            <a:r>
              <a:rPr lang="en-US" altLang="ja-JP" dirty="0"/>
              <a:t>1</a:t>
            </a:r>
            <a:r>
              <a:rPr lang="ja-JP" altLang="en-US" dirty="0"/>
              <a:t>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161081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3A6D1872-C8D7-31A4-1F46-A6D89D9BB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en-US" altLang="ja-JP" dirty="0"/>
              <a:t>OCC</a:t>
            </a:r>
            <a:r>
              <a:rPr kumimoji="1" lang="ja-JP" altLang="en-US" dirty="0"/>
              <a:t>（</a:t>
            </a:r>
            <a:r>
              <a:rPr kumimoji="1" lang="en-US" altLang="ja-JP" dirty="0"/>
              <a:t>short transaction</a:t>
            </a:r>
            <a:r>
              <a:rPr kumimoji="1" lang="ja-JP" altLang="en-US" dirty="0"/>
              <a:t>・</a:t>
            </a:r>
            <a:r>
              <a:rPr kumimoji="1" lang="en-US" altLang="ja-JP" dirty="0"/>
              <a:t>optimistic concurrency control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pPr lvl="1"/>
            <a:r>
              <a:rPr lang="ja-JP" altLang="en-US" dirty="0"/>
              <a:t>実行時間が短いトランザクション（数十ミリ秒・いわゆるオンライン処理向け）</a:t>
            </a:r>
            <a:endParaRPr lang="en-US" altLang="ja-JP" dirty="0"/>
          </a:p>
          <a:p>
            <a:pPr lvl="1"/>
            <a:r>
              <a:rPr lang="en-US" altLang="ja-JP" dirty="0"/>
              <a:t>SQL</a:t>
            </a:r>
            <a:r>
              <a:rPr lang="ja-JP" altLang="en-US" dirty="0"/>
              <a:t>実行時点の最新データを読む（</a:t>
            </a:r>
            <a:r>
              <a:rPr lang="en-US" altLang="ja-JP" dirty="0"/>
              <a:t>READ COMMITTED</a:t>
            </a:r>
            <a:r>
              <a:rPr lang="ja-JP" altLang="en-US" dirty="0"/>
              <a:t>と同様）</a:t>
            </a:r>
            <a:endParaRPr lang="en-US" altLang="ja-JP" dirty="0"/>
          </a:p>
          <a:p>
            <a:pPr lvl="1"/>
            <a:r>
              <a:rPr kumimoji="1" lang="ja-JP" altLang="en-US" dirty="0"/>
              <a:t>他トランザクションとの競合時にシリアライゼーションエラーになりやすい。</a:t>
            </a:r>
            <a:r>
              <a:rPr kumimoji="1" lang="en-US" altLang="ja-JP" dirty="0"/>
              <a:t>OCC</a:t>
            </a:r>
            <a:r>
              <a:rPr kumimoji="1" lang="ja-JP" altLang="en-US" dirty="0"/>
              <a:t>同士では先にコミットした方が優先される</a:t>
            </a:r>
            <a:endParaRPr kumimoji="1" lang="en-US" altLang="ja-JP" dirty="0"/>
          </a:p>
          <a:p>
            <a:r>
              <a:rPr lang="en-US" altLang="ja-JP" dirty="0"/>
              <a:t>LTX</a:t>
            </a:r>
            <a:r>
              <a:rPr lang="ja-JP" altLang="en-US" dirty="0"/>
              <a:t>（</a:t>
            </a:r>
            <a:r>
              <a:rPr lang="en-US" altLang="ja-JP" dirty="0"/>
              <a:t>long transaction</a:t>
            </a:r>
            <a:r>
              <a:rPr lang="ja-JP" altLang="en-US" dirty="0"/>
              <a:t>）</a:t>
            </a:r>
            <a:endParaRPr lang="en-US" altLang="ja-JP" dirty="0"/>
          </a:p>
          <a:p>
            <a:pPr lvl="1"/>
            <a:r>
              <a:rPr kumimoji="1" lang="ja-JP" altLang="en-US" dirty="0"/>
              <a:t>実行時間が長いトランザクション（いわゆるバッチ処理向け）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トランザクション開始時点のデータを読む</a:t>
            </a:r>
            <a:endParaRPr kumimoji="1" lang="en-US" altLang="ja-JP" dirty="0"/>
          </a:p>
          <a:p>
            <a:pPr lvl="1"/>
            <a:r>
              <a:rPr lang="en-US" altLang="ja-JP" dirty="0"/>
              <a:t>LTX</a:t>
            </a:r>
            <a:r>
              <a:rPr lang="ja-JP" altLang="en-US" dirty="0"/>
              <a:t>同士では先に始まった方が優先度が高い。一番最初に実行を開始した</a:t>
            </a:r>
            <a:r>
              <a:rPr lang="en-US" altLang="ja-JP" dirty="0"/>
              <a:t>LTX</a:t>
            </a:r>
            <a:r>
              <a:rPr lang="ja-JP" altLang="en-US" dirty="0"/>
              <a:t>はシリアライゼーションエラーにならない</a:t>
            </a:r>
            <a:endParaRPr lang="en-US" altLang="ja-JP" dirty="0"/>
          </a:p>
          <a:p>
            <a:r>
              <a:rPr kumimoji="1" lang="en-US" altLang="ja-JP" dirty="0"/>
              <a:t>RTX</a:t>
            </a:r>
            <a:r>
              <a:rPr kumimoji="1" lang="ja-JP" altLang="en-US" dirty="0"/>
              <a:t>（</a:t>
            </a:r>
            <a:r>
              <a:rPr kumimoji="1" lang="en-US" altLang="ja-JP" dirty="0"/>
              <a:t>read only transaction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pPr lvl="1"/>
            <a:r>
              <a:rPr lang="ja-JP" altLang="en-US" dirty="0"/>
              <a:t>読み取り専用トランザクション（内部プロトコルでは</a:t>
            </a:r>
            <a:r>
              <a:rPr lang="en-US" altLang="ja-JP" dirty="0"/>
              <a:t>LTX</a:t>
            </a:r>
            <a:r>
              <a:rPr lang="ja-JP" altLang="en-US" dirty="0"/>
              <a:t>の一種）</a:t>
            </a:r>
            <a:endParaRPr lang="en-US" altLang="ja-JP" dirty="0"/>
          </a:p>
          <a:p>
            <a:pPr lvl="1"/>
            <a:r>
              <a:rPr lang="ja-JP" altLang="en-US" dirty="0"/>
              <a:t>トランザクション開始以前のデータを読む</a:t>
            </a:r>
            <a:endParaRPr lang="en-US" altLang="ja-JP" dirty="0"/>
          </a:p>
          <a:p>
            <a:pPr lvl="2"/>
            <a:r>
              <a:rPr lang="ja-JP" altLang="en-US" dirty="0"/>
              <a:t>他トランザクション終了直後にそのデータが読めるとは限らない（タイムラグがある）</a:t>
            </a:r>
            <a:endParaRPr lang="en-US" altLang="ja-JP" dirty="0"/>
          </a:p>
          <a:p>
            <a:pPr lvl="1"/>
            <a:r>
              <a:rPr kumimoji="1" lang="ja-JP" altLang="en-US" dirty="0"/>
              <a:t>他トランザクションと競合しない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5572758-FA19-B780-B670-96C45FD18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Tsurugi</a:t>
            </a:r>
            <a:r>
              <a:rPr kumimoji="1" lang="ja-JP" altLang="en-US" dirty="0"/>
              <a:t>のトランザクション種別（</a:t>
            </a:r>
            <a:r>
              <a:rPr kumimoji="1" lang="en-US" altLang="ja-JP" dirty="0"/>
              <a:t>2</a:t>
            </a:r>
            <a:r>
              <a:rPr kumimoji="1" lang="ja-JP" altLang="en-US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9352747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B0CECD8B-CB37-028D-30D7-F9EAD917C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pPr lvl="1"/>
            <a:endParaRPr kumimoji="1" lang="en-US" altLang="ja-JP" dirty="0"/>
          </a:p>
          <a:p>
            <a:pPr lvl="1"/>
            <a:endParaRPr kumimoji="1" lang="en-US" altLang="ja-JP" dirty="0"/>
          </a:p>
          <a:p>
            <a:pPr lvl="1"/>
            <a:r>
              <a:rPr kumimoji="1" lang="en-US" altLang="ja-JP" dirty="0"/>
              <a:t>T2</a:t>
            </a:r>
            <a:r>
              <a:rPr kumimoji="1" lang="ja-JP" altLang="en-US" dirty="0"/>
              <a:t>が先にコミットに入っても、優先度が高い</a:t>
            </a:r>
            <a:r>
              <a:rPr kumimoji="1" lang="en-US" altLang="ja-JP" dirty="0"/>
              <a:t>LTX</a:t>
            </a:r>
            <a:r>
              <a:rPr kumimoji="1" lang="ja-JP" altLang="en-US" dirty="0"/>
              <a:t>（</a:t>
            </a:r>
            <a:r>
              <a:rPr kumimoji="1" lang="en-US" altLang="ja-JP" dirty="0"/>
              <a:t>T1</a:t>
            </a:r>
            <a:r>
              <a:rPr kumimoji="1" lang="ja-JP" altLang="en-US" dirty="0"/>
              <a:t>）が同じデータを更新するかもしれないので、</a:t>
            </a:r>
            <a:r>
              <a:rPr kumimoji="1" lang="en-US" altLang="ja-JP" dirty="0"/>
              <a:t>T1</a:t>
            </a:r>
            <a:r>
              <a:rPr kumimoji="1" lang="ja-JP" altLang="en-US" dirty="0"/>
              <a:t>が終わるのを待つ</a:t>
            </a:r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629063F-6237-70D0-2619-EC92F6B9A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Tsurugi</a:t>
            </a:r>
            <a:r>
              <a:rPr kumimoji="1" lang="ja-JP" altLang="en-US" dirty="0"/>
              <a:t>の</a:t>
            </a:r>
            <a:r>
              <a:rPr kumimoji="1" lang="en-US" altLang="ja-JP" dirty="0"/>
              <a:t>LTX</a:t>
            </a:r>
            <a:r>
              <a:rPr kumimoji="1" lang="ja-JP" altLang="en-US" dirty="0"/>
              <a:t>同士の競合の例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EFD3A84-6203-D0C0-6D8F-6012B8235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683676"/>
              </p:ext>
            </p:extLst>
          </p:nvPr>
        </p:nvGraphicFramePr>
        <p:xfrm>
          <a:off x="1115616" y="1412776"/>
          <a:ext cx="7125102" cy="377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880">
                  <a:extLst>
                    <a:ext uri="{9D8B030D-6E8A-4147-A177-3AD203B41FA5}">
                      <a16:colId xmlns:a16="http://schemas.microsoft.com/office/drawing/2014/main" val="2168655726"/>
                    </a:ext>
                  </a:extLst>
                </a:gridCol>
                <a:gridCol w="3344111">
                  <a:extLst>
                    <a:ext uri="{9D8B030D-6E8A-4147-A177-3AD203B41FA5}">
                      <a16:colId xmlns:a16="http://schemas.microsoft.com/office/drawing/2014/main" val="3695902471"/>
                    </a:ext>
                  </a:extLst>
                </a:gridCol>
                <a:gridCol w="3344111">
                  <a:extLst>
                    <a:ext uri="{9D8B030D-6E8A-4147-A177-3AD203B41FA5}">
                      <a16:colId xmlns:a16="http://schemas.microsoft.com/office/drawing/2014/main" val="10843318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T1</a:t>
                      </a:r>
                      <a:r>
                        <a:rPr kumimoji="1" lang="ja-JP" altLang="en-US" dirty="0"/>
                        <a:t>（</a:t>
                      </a:r>
                      <a:r>
                        <a:rPr kumimoji="1" lang="en-US" altLang="ja-JP" dirty="0"/>
                        <a:t>LTX</a:t>
                      </a:r>
                      <a:r>
                        <a:rPr kumimoji="1" lang="ja-JP" altLang="en-US" dirty="0"/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T2</a:t>
                      </a:r>
                      <a:r>
                        <a:rPr kumimoji="1" lang="ja-JP" altLang="en-US" dirty="0"/>
                        <a:t>（</a:t>
                      </a:r>
                      <a:r>
                        <a:rPr kumimoji="1" lang="en-US" altLang="ja-JP" dirty="0"/>
                        <a:t>LTX</a:t>
                      </a:r>
                      <a:r>
                        <a:rPr kumimoji="1" lang="ja-JP" altLang="en-US" dirty="0"/>
                        <a:t>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813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begin long transaction</a:t>
                      </a:r>
                      <a:br>
                        <a:rPr kumimoji="1" lang="en-US" altLang="ja-JP" dirty="0"/>
                      </a:br>
                      <a:r>
                        <a:rPr kumimoji="1" lang="en-US" altLang="ja-JP" dirty="0"/>
                        <a:t>write preserve tb;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132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update tb set v = 11;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88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begin long transaction</a:t>
                      </a:r>
                      <a:br>
                        <a:rPr kumimoji="1" lang="en-US" altLang="ja-JP" dirty="0"/>
                      </a:br>
                      <a:r>
                        <a:rPr kumimoji="1" lang="en-US" altLang="ja-JP" dirty="0"/>
                        <a:t>write preserve tb;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432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update tb set v = 20;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62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commit; </a:t>
                      </a:r>
                      <a:r>
                        <a:rPr kumimoji="1" lang="ja-JP" altLang="en-US" dirty="0"/>
                        <a:t>→待ちに入る</a:t>
                      </a:r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509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commit;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133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commit</a:t>
                      </a:r>
                      <a:r>
                        <a:rPr kumimoji="1" lang="ja-JP" altLang="en-US" dirty="0"/>
                        <a:t>終了→シリアライゼーションエラー→リトライ</a:t>
                      </a:r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6984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01237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B0CECD8B-CB37-028D-30D7-F9EAD917C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pPr lvl="1"/>
            <a:r>
              <a:rPr lang="en-US" altLang="ja-JP" dirty="0"/>
              <a:t>T1</a:t>
            </a:r>
            <a:r>
              <a:rPr lang="ja-JP" altLang="en-US" dirty="0"/>
              <a:t>の</a:t>
            </a:r>
            <a:r>
              <a:rPr lang="en-US" altLang="ja-JP" dirty="0"/>
              <a:t>select</a:t>
            </a:r>
            <a:r>
              <a:rPr lang="ja-JP" altLang="en-US" dirty="0"/>
              <a:t>は、</a:t>
            </a:r>
            <a:r>
              <a:rPr lang="en-US" altLang="ja-JP" dirty="0"/>
              <a:t>2</a:t>
            </a:r>
            <a:r>
              <a:rPr lang="ja-JP" altLang="en-US" dirty="0"/>
              <a:t>回とも同じ値（</a:t>
            </a:r>
            <a:r>
              <a:rPr lang="en-US" altLang="ja-JP" dirty="0"/>
              <a:t>T2</a:t>
            </a:r>
            <a:r>
              <a:rPr lang="ja-JP" altLang="en-US" dirty="0"/>
              <a:t>の更新前）を読んでいる</a:t>
            </a:r>
            <a:endParaRPr lang="en-US" altLang="ja-JP" dirty="0"/>
          </a:p>
          <a:p>
            <a:pPr lvl="1"/>
            <a:r>
              <a:rPr kumimoji="1" lang="en-US" altLang="ja-JP" dirty="0"/>
              <a:t>T2</a:t>
            </a:r>
            <a:r>
              <a:rPr kumimoji="1" lang="ja-JP" altLang="en-US" dirty="0"/>
              <a:t>は待たずにコミット成功する</a:t>
            </a:r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629063F-6237-70D0-2619-EC92F6B9A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Tsurugi</a:t>
            </a:r>
            <a:r>
              <a:rPr kumimoji="1" lang="ja-JP" altLang="en-US" dirty="0"/>
              <a:t>の</a:t>
            </a:r>
            <a:r>
              <a:rPr kumimoji="1" lang="en-US" altLang="ja-JP" dirty="0"/>
              <a:t>RTX</a:t>
            </a:r>
            <a:r>
              <a:rPr kumimoji="1" lang="ja-JP" altLang="en-US" dirty="0"/>
              <a:t>の例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EFD3A84-6203-D0C0-6D8F-6012B8235794}"/>
              </a:ext>
            </a:extLst>
          </p:cNvPr>
          <p:cNvGraphicFramePr>
            <a:graphicFrameLocks noGrp="1"/>
          </p:cNvGraphicFramePr>
          <p:nvPr/>
        </p:nvGraphicFramePr>
        <p:xfrm>
          <a:off x="1115616" y="1412776"/>
          <a:ext cx="7125102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880">
                  <a:extLst>
                    <a:ext uri="{9D8B030D-6E8A-4147-A177-3AD203B41FA5}">
                      <a16:colId xmlns:a16="http://schemas.microsoft.com/office/drawing/2014/main" val="2168655726"/>
                    </a:ext>
                  </a:extLst>
                </a:gridCol>
                <a:gridCol w="3344111">
                  <a:extLst>
                    <a:ext uri="{9D8B030D-6E8A-4147-A177-3AD203B41FA5}">
                      <a16:colId xmlns:a16="http://schemas.microsoft.com/office/drawing/2014/main" val="3695902471"/>
                    </a:ext>
                  </a:extLst>
                </a:gridCol>
                <a:gridCol w="3344111">
                  <a:extLst>
                    <a:ext uri="{9D8B030D-6E8A-4147-A177-3AD203B41FA5}">
                      <a16:colId xmlns:a16="http://schemas.microsoft.com/office/drawing/2014/main" val="10843318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T1</a:t>
                      </a:r>
                      <a:r>
                        <a:rPr kumimoji="1" lang="ja-JP" altLang="en-US" dirty="0"/>
                        <a:t>（</a:t>
                      </a:r>
                      <a:r>
                        <a:rPr kumimoji="1" lang="en-US" altLang="ja-JP" dirty="0"/>
                        <a:t>RTX</a:t>
                      </a:r>
                      <a:r>
                        <a:rPr kumimoji="1" lang="ja-JP" altLang="en-US" dirty="0"/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T2</a:t>
                      </a:r>
                      <a:r>
                        <a:rPr kumimoji="1" lang="ja-JP" altLang="en-US" dirty="0"/>
                        <a:t>（</a:t>
                      </a:r>
                      <a:r>
                        <a:rPr kumimoji="1" lang="en-US" altLang="ja-JP" dirty="0"/>
                        <a:t>LTX</a:t>
                      </a:r>
                      <a:r>
                        <a:rPr kumimoji="1" lang="ja-JP" altLang="en-US" dirty="0"/>
                        <a:t>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813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begin</a:t>
                      </a:r>
                      <a:r>
                        <a:rPr kumimoji="1" lang="ja-JP" altLang="en-US" dirty="0"/>
                        <a:t> </a:t>
                      </a:r>
                      <a:r>
                        <a:rPr kumimoji="1" lang="en-US" altLang="ja-JP" dirty="0"/>
                        <a:t>read only;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132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select v from tb;</a:t>
                      </a:r>
                      <a:r>
                        <a:rPr kumimoji="1" lang="ja-JP" altLang="en-US" dirty="0"/>
                        <a:t> → </a:t>
                      </a:r>
                      <a:r>
                        <a:rPr kumimoji="1" lang="en-US" altLang="ja-JP" dirty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88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begin long transaction</a:t>
                      </a:r>
                      <a:br>
                        <a:rPr kumimoji="1" lang="en-US" altLang="ja-JP" dirty="0"/>
                      </a:br>
                      <a:r>
                        <a:rPr kumimoji="1" lang="en-US" altLang="ja-JP" dirty="0"/>
                        <a:t>write preserve tb;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432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update tb set v = 20;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62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commit;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509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select v from tb;</a:t>
                      </a:r>
                      <a:r>
                        <a:rPr kumimoji="1" lang="ja-JP" altLang="en-US" dirty="0"/>
                        <a:t> → </a:t>
                      </a:r>
                      <a:r>
                        <a:rPr kumimoji="1" lang="en-US" altLang="ja-JP" dirty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133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commit;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6984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43587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1648F274-A241-BCFE-8B7A-7177D8EB1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OCC</a:t>
            </a:r>
          </a:p>
          <a:p>
            <a:pPr lvl="1"/>
            <a:r>
              <a:rPr lang="en-US" altLang="ja-JP" dirty="0"/>
              <a:t>begin transaction;</a:t>
            </a:r>
          </a:p>
          <a:p>
            <a:pPr lvl="1"/>
            <a:r>
              <a:rPr kumimoji="1" lang="en-US" altLang="ja-JP" dirty="0"/>
              <a:t>begin;</a:t>
            </a:r>
          </a:p>
          <a:p>
            <a:r>
              <a:rPr lang="en-US" altLang="ja-JP" dirty="0"/>
              <a:t>LTX</a:t>
            </a:r>
          </a:p>
          <a:p>
            <a:pPr lvl="1"/>
            <a:r>
              <a:rPr kumimoji="1" lang="en-US" altLang="ja-JP" dirty="0"/>
              <a:t>begin long transaction write preserve </a:t>
            </a:r>
            <a:r>
              <a:rPr kumimoji="1" lang="ja-JP" altLang="en-US" dirty="0"/>
              <a:t>テーブル</a:t>
            </a:r>
            <a:r>
              <a:rPr kumimoji="1" lang="en-US" altLang="ja-JP" dirty="0"/>
              <a:t>1, </a:t>
            </a:r>
            <a:r>
              <a:rPr kumimoji="1" lang="ja-JP" altLang="en-US" dirty="0"/>
              <a:t>テーブル</a:t>
            </a:r>
            <a:r>
              <a:rPr kumimoji="1" lang="en-US" altLang="ja-JP" dirty="0"/>
              <a:t>2, …;</a:t>
            </a:r>
          </a:p>
          <a:p>
            <a:pPr lvl="2"/>
            <a:r>
              <a:rPr lang="en-US" altLang="ja-JP" dirty="0"/>
              <a:t>LTX</a:t>
            </a:r>
            <a:r>
              <a:rPr lang="ja-JP" altLang="en-US" dirty="0"/>
              <a:t>では、更新対象（</a:t>
            </a:r>
            <a:r>
              <a:rPr lang="en-US" altLang="ja-JP" dirty="0"/>
              <a:t>insert/update/delete</a:t>
            </a:r>
            <a:r>
              <a:rPr lang="ja-JP" altLang="en-US" dirty="0"/>
              <a:t>するテーブル）を全て</a:t>
            </a:r>
            <a:r>
              <a:rPr lang="en-US" altLang="ja-JP" dirty="0"/>
              <a:t>write preserve</a:t>
            </a:r>
            <a:r>
              <a:rPr lang="ja-JP" altLang="en-US" dirty="0"/>
              <a:t>で指定する必要がある。</a:t>
            </a:r>
            <a:endParaRPr lang="en-US" altLang="ja-JP" dirty="0"/>
          </a:p>
          <a:p>
            <a:r>
              <a:rPr kumimoji="1" lang="en-US" altLang="ja-JP" dirty="0"/>
              <a:t>RTX</a:t>
            </a:r>
          </a:p>
          <a:p>
            <a:pPr lvl="1"/>
            <a:r>
              <a:rPr kumimoji="1" lang="en-US" altLang="ja-JP" dirty="0"/>
              <a:t>begin transaction read only deferrable;</a:t>
            </a:r>
          </a:p>
          <a:p>
            <a:pPr lvl="1"/>
            <a:r>
              <a:rPr lang="en-US" altLang="ja-JP" dirty="0"/>
              <a:t>begin read only;</a:t>
            </a:r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AEA16505-3E14-732E-27C4-9F4B43887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Tsurugi SQL</a:t>
            </a:r>
            <a:r>
              <a:rPr kumimoji="1" lang="ja-JP" altLang="en-US" dirty="0"/>
              <a:t>コンソール</a:t>
            </a:r>
            <a:r>
              <a:rPr lang="ja-JP" altLang="en-US" dirty="0"/>
              <a:t>（</a:t>
            </a:r>
            <a:r>
              <a:rPr lang="en-US" altLang="ja-JP" dirty="0"/>
              <a:t>tgsql</a:t>
            </a:r>
            <a:r>
              <a:rPr lang="ja-JP" altLang="en-US" dirty="0"/>
              <a:t>）</a:t>
            </a:r>
            <a:r>
              <a:rPr kumimoji="1" lang="ja-JP" altLang="en-US" dirty="0"/>
              <a:t>で</a:t>
            </a:r>
            <a:br>
              <a:rPr kumimoji="1" lang="en-US" altLang="ja-JP" dirty="0"/>
            </a:br>
            <a:r>
              <a:rPr kumimoji="1" lang="ja-JP" altLang="en-US" dirty="0"/>
              <a:t>トランザクション種別を指定する例</a:t>
            </a:r>
          </a:p>
        </p:txBody>
      </p:sp>
    </p:spTree>
    <p:extLst>
      <p:ext uri="{BB962C8B-B14F-4D97-AF65-F5344CB8AC3E}">
        <p14:creationId xmlns:p14="http://schemas.microsoft.com/office/powerpoint/2010/main" val="37150055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49A7ECD0-4E48-7575-5494-4AFB34D71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/>
              <a:t>Tsurugi</a:t>
            </a:r>
            <a:r>
              <a:rPr kumimoji="1" lang="ja-JP" altLang="en-US" dirty="0"/>
              <a:t>では、コミット時に、</a:t>
            </a:r>
            <a:r>
              <a:rPr kumimoji="1" lang="en-US" altLang="ja-JP" dirty="0"/>
              <a:t>Tsurugi</a:t>
            </a:r>
            <a:r>
              <a:rPr kumimoji="1" lang="ja-JP" altLang="en-US" dirty="0"/>
              <a:t>サーバー内でどこまで処理したら制御が戻るかを指定できる</a:t>
            </a:r>
            <a:endParaRPr kumimoji="1" lang="en-US" altLang="ja-JP" dirty="0"/>
          </a:p>
          <a:p>
            <a:pPr lvl="1"/>
            <a:r>
              <a:rPr lang="en-US" altLang="ja-JP" dirty="0"/>
              <a:t>DEFAULT</a:t>
            </a:r>
          </a:p>
          <a:p>
            <a:pPr lvl="2"/>
            <a:r>
              <a:rPr kumimoji="1" lang="en-US" altLang="ja-JP" dirty="0"/>
              <a:t>Tsurugi</a:t>
            </a:r>
            <a:r>
              <a:rPr kumimoji="1" lang="ja-JP" altLang="en-US" dirty="0"/>
              <a:t>サーバー側の設定</a:t>
            </a:r>
            <a:r>
              <a:rPr lang="ja-JP" altLang="en-US" dirty="0"/>
              <a:t>（構成定義ファイルの内容）</a:t>
            </a:r>
            <a:r>
              <a:rPr kumimoji="1" lang="ja-JP" altLang="en-US" dirty="0"/>
              <a:t>に従う</a:t>
            </a:r>
            <a:endParaRPr kumimoji="1" lang="en-US" altLang="ja-JP" dirty="0"/>
          </a:p>
          <a:p>
            <a:pPr lvl="1"/>
            <a:r>
              <a:rPr lang="en-US" altLang="ja-JP" dirty="0"/>
              <a:t>ACCEPTED</a:t>
            </a:r>
          </a:p>
          <a:p>
            <a:pPr lvl="2"/>
            <a:r>
              <a:rPr lang="ja-JP" altLang="en-US" dirty="0"/>
              <a:t>コミットを受け付けた（トランザクションを正当なスケジュールとして受理した）</a:t>
            </a:r>
            <a:endParaRPr lang="en-US" altLang="ja-JP" dirty="0"/>
          </a:p>
          <a:p>
            <a:pPr lvl="1"/>
            <a:r>
              <a:rPr kumimoji="1" lang="en-US" altLang="ja-JP" dirty="0"/>
              <a:t>AVAILABLE</a:t>
            </a:r>
          </a:p>
          <a:p>
            <a:pPr lvl="2"/>
            <a:r>
              <a:rPr kumimoji="1" lang="ja-JP" altLang="en-US" dirty="0"/>
              <a:t>コミットしたデータが他トランザクションから見えるようになった</a:t>
            </a:r>
            <a:endParaRPr kumimoji="1" lang="en-US" altLang="ja-JP" dirty="0"/>
          </a:p>
          <a:p>
            <a:pPr lvl="1"/>
            <a:r>
              <a:rPr lang="en-US" altLang="ja-JP" dirty="0"/>
              <a:t>STORED</a:t>
            </a:r>
          </a:p>
          <a:p>
            <a:pPr lvl="2"/>
            <a:r>
              <a:rPr kumimoji="1" lang="ja-JP" altLang="en-US" dirty="0"/>
              <a:t>コミットしたデータがローカルディスクに書かれた（永続化された）</a:t>
            </a:r>
            <a:endParaRPr kumimoji="1" lang="en-US" altLang="ja-JP" dirty="0"/>
          </a:p>
          <a:p>
            <a:pPr lvl="1"/>
            <a:r>
              <a:rPr lang="en-US" altLang="ja-JP" dirty="0"/>
              <a:t>PROPAGATED</a:t>
            </a:r>
            <a:r>
              <a:rPr lang="ja-JP" altLang="en-US" dirty="0"/>
              <a:t>（未実装）</a:t>
            </a:r>
            <a:endParaRPr lang="en-US" altLang="ja-JP" dirty="0"/>
          </a:p>
          <a:p>
            <a:pPr lvl="2"/>
            <a:r>
              <a:rPr kumimoji="1" lang="ja-JP" altLang="en-US" dirty="0"/>
              <a:t>コミットしたデータが分散システムの適切な全てのノードに伝播された</a:t>
            </a:r>
            <a:endParaRPr kumimoji="1" lang="en-US" altLang="ja-JP" dirty="0"/>
          </a:p>
          <a:p>
            <a:pPr lvl="1"/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1F1D20AB-E855-8A7F-4AFC-F01F1519D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コミットオプション</a:t>
            </a:r>
          </a:p>
        </p:txBody>
      </p:sp>
    </p:spTree>
    <p:extLst>
      <p:ext uri="{BB962C8B-B14F-4D97-AF65-F5344CB8AC3E}">
        <p14:creationId xmlns:p14="http://schemas.microsoft.com/office/powerpoint/2010/main" val="8622863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6E7FCA3F-1221-45CE-D70B-B457D1487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/>
              <a:t>PostgreSQL</a:t>
            </a:r>
            <a:r>
              <a:rPr kumimoji="1" lang="ja-JP" altLang="en-US" dirty="0"/>
              <a:t>のデフォルトのトランザクション分離レベルは</a:t>
            </a:r>
            <a:r>
              <a:rPr kumimoji="1" lang="en-US" altLang="ja-JP" dirty="0"/>
              <a:t>READ COMMITTED</a:t>
            </a:r>
            <a:r>
              <a:rPr kumimoji="1" lang="ja-JP" altLang="en-US" dirty="0"/>
              <a:t>だが、</a:t>
            </a:r>
            <a:r>
              <a:rPr lang="en-US" altLang="ja-JP" dirty="0"/>
              <a:t>SERIALIZABLE</a:t>
            </a:r>
            <a:r>
              <a:rPr lang="ja-JP" altLang="en-US" dirty="0"/>
              <a:t>に変更することが出来る。</a:t>
            </a:r>
            <a:endParaRPr lang="en-US" altLang="ja-JP" dirty="0"/>
          </a:p>
          <a:p>
            <a:r>
              <a:rPr kumimoji="1" lang="en-US" altLang="ja-JP" dirty="0"/>
              <a:t>60</a:t>
            </a:r>
            <a:r>
              <a:rPr kumimoji="1" lang="ja-JP" altLang="en-US" dirty="0"/>
              <a:t>トランザクション（同一テーブルに</a:t>
            </a:r>
            <a:r>
              <a:rPr kumimoji="1" lang="en-US" altLang="ja-JP" dirty="0"/>
              <a:t>delete-insert</a:t>
            </a:r>
            <a:r>
              <a:rPr kumimoji="1" lang="ja-JP" altLang="en-US" dirty="0"/>
              <a:t>するが、キーは重複しない）を同時に実行したら、</a:t>
            </a:r>
            <a:r>
              <a:rPr kumimoji="1" lang="en-US" altLang="ja-JP" dirty="0"/>
              <a:t>1</a:t>
            </a:r>
            <a:r>
              <a:rPr kumimoji="1" lang="ja-JP" altLang="en-US" dirty="0"/>
              <a:t>つコミットした時点で他の</a:t>
            </a:r>
            <a:r>
              <a:rPr kumimoji="1" lang="en-US" altLang="ja-JP" dirty="0"/>
              <a:t>59</a:t>
            </a:r>
            <a:r>
              <a:rPr kumimoji="1" lang="ja-JP" altLang="en-US" dirty="0"/>
              <a:t>個がシリアライゼーションエラー。</a:t>
            </a:r>
            <a:br>
              <a:rPr kumimoji="1" lang="en-US" altLang="ja-JP" dirty="0"/>
            </a:br>
            <a:r>
              <a:rPr kumimoji="1" lang="en-US" altLang="ja-JP" dirty="0"/>
              <a:t>59</a:t>
            </a:r>
            <a:r>
              <a:rPr lang="ja-JP" altLang="en-US" dirty="0"/>
              <a:t>トランザクション</a:t>
            </a:r>
            <a:r>
              <a:rPr kumimoji="1" lang="ja-JP" altLang="en-US" dirty="0"/>
              <a:t>を再実行すると、また</a:t>
            </a:r>
            <a:r>
              <a:rPr kumimoji="1" lang="en-US" altLang="ja-JP" dirty="0"/>
              <a:t>1</a:t>
            </a:r>
            <a:r>
              <a:rPr kumimoji="1" lang="ja-JP" altLang="en-US" dirty="0"/>
              <a:t>つコミットして</a:t>
            </a:r>
            <a:r>
              <a:rPr kumimoji="1" lang="en-US" altLang="ja-JP" dirty="0"/>
              <a:t>58</a:t>
            </a:r>
            <a:r>
              <a:rPr kumimoji="1" lang="ja-JP" altLang="en-US" dirty="0"/>
              <a:t>個がシリアライゼーションエラー。</a:t>
            </a:r>
            <a:br>
              <a:rPr kumimoji="1" lang="en-US" altLang="ja-JP" dirty="0"/>
            </a:br>
            <a:r>
              <a:rPr kumimoji="1" lang="ja-JP" altLang="en-US" dirty="0"/>
              <a:t>これを繰り返して、結局</a:t>
            </a:r>
            <a:r>
              <a:rPr kumimoji="1" lang="en-US" altLang="ja-JP" dirty="0"/>
              <a:t>1</a:t>
            </a:r>
            <a:r>
              <a:rPr kumimoji="1" lang="ja-JP" altLang="en-US" dirty="0"/>
              <a:t>トランザクションずつしか完了しなかった。（見事に直列実行）</a:t>
            </a:r>
            <a:endParaRPr kumimoji="1" lang="en-US" altLang="ja-JP" dirty="0"/>
          </a:p>
          <a:p>
            <a:pPr lvl="1"/>
            <a:r>
              <a:rPr lang="en-US" altLang="ja-JP" dirty="0"/>
              <a:t>Tsurugi</a:t>
            </a:r>
            <a:r>
              <a:rPr lang="ja-JP" altLang="en-US" dirty="0"/>
              <a:t>なら並列に実行可能</a:t>
            </a:r>
            <a:endParaRPr lang="en-US" altLang="ja-JP" dirty="0"/>
          </a:p>
          <a:p>
            <a:pPr lvl="1"/>
            <a:r>
              <a:rPr kumimoji="1" lang="en-US" altLang="ja-JP" dirty="0"/>
              <a:t>PostgreSQL</a:t>
            </a:r>
            <a:r>
              <a:rPr kumimoji="1" lang="ja-JP" altLang="en-US" dirty="0"/>
              <a:t>でも</a:t>
            </a:r>
            <a:r>
              <a:rPr kumimoji="1" lang="en-US" altLang="ja-JP" dirty="0"/>
              <a:t>READ COMMITTED</a:t>
            </a:r>
            <a:r>
              <a:rPr kumimoji="1" lang="ja-JP" altLang="en-US" dirty="0"/>
              <a:t>なら並列に実行可能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C4003943-28EE-F575-DB99-F9E87E14B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余談：</a:t>
            </a:r>
            <a:r>
              <a:rPr kumimoji="1" lang="en-US" altLang="ja-JP" dirty="0"/>
              <a:t>PostgreSQL</a:t>
            </a:r>
            <a:r>
              <a:rPr kumimoji="1" lang="ja-JP" altLang="en-US" dirty="0"/>
              <a:t>の</a:t>
            </a:r>
            <a:r>
              <a:rPr kumimoji="1" lang="en-US" altLang="ja-JP" dirty="0"/>
              <a:t>SERIALIZABLE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189686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150265-9A5F-E667-56FA-67C291477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Tsubakuro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E24B76D-E053-B148-9D53-083FFD5ED4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Java</a:t>
            </a:r>
            <a:r>
              <a:rPr kumimoji="1" lang="ja-JP" altLang="en-US" dirty="0"/>
              <a:t>通信ライブラリー</a:t>
            </a:r>
          </a:p>
        </p:txBody>
      </p:sp>
      <p:pic>
        <p:nvPicPr>
          <p:cNvPr id="5" name="図 4" descr="ロゴ&#10;&#10;自動的に生成された説明">
            <a:extLst>
              <a:ext uri="{FF2B5EF4-FFF2-40B4-BE49-F238E27FC236}">
                <a16:creationId xmlns:a16="http://schemas.microsoft.com/office/drawing/2014/main" id="{35A0593F-44D3-8E32-7523-C8A2C709FA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980728"/>
            <a:ext cx="2216820" cy="2216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8792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A34AA778-8467-C2D4-7805-832CB396F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Java</a:t>
            </a:r>
            <a:r>
              <a:rPr kumimoji="1" lang="ja-JP" altLang="en-US" dirty="0"/>
              <a:t>で</a:t>
            </a:r>
            <a:r>
              <a:rPr kumimoji="1" lang="en-US" altLang="ja-JP" dirty="0"/>
              <a:t>Tsurugi</a:t>
            </a:r>
            <a:r>
              <a:rPr kumimoji="1" lang="ja-JP" altLang="en-US" dirty="0"/>
              <a:t>にアクセスする為の通信ライブラリー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基礎的な通信ライブラリー（</a:t>
            </a:r>
            <a:r>
              <a:rPr kumimoji="1" lang="en-US" altLang="ja-JP" dirty="0"/>
              <a:t>Java11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pPr lvl="2"/>
            <a:r>
              <a:rPr kumimoji="1" lang="ja-JP" altLang="en-US" dirty="0"/>
              <a:t>様々な機能</a:t>
            </a:r>
            <a:r>
              <a:rPr lang="ja-JP" altLang="en-US" dirty="0"/>
              <a:t>を</a:t>
            </a:r>
            <a:r>
              <a:rPr kumimoji="1" lang="ja-JP" altLang="en-US" dirty="0"/>
              <a:t>持っている</a:t>
            </a:r>
            <a:endParaRPr kumimoji="1" lang="en-US" altLang="ja-JP" dirty="0"/>
          </a:p>
          <a:p>
            <a:pPr lvl="3"/>
            <a:r>
              <a:rPr lang="en-US" altLang="ja-JP" dirty="0"/>
              <a:t>SQL</a:t>
            </a:r>
            <a:r>
              <a:rPr lang="ja-JP" altLang="en-US" dirty="0"/>
              <a:t>実行（</a:t>
            </a:r>
            <a:r>
              <a:rPr lang="en-US" altLang="ja-JP" dirty="0"/>
              <a:t>JDBC</a:t>
            </a:r>
            <a:r>
              <a:rPr lang="ja-JP" altLang="en-US" dirty="0"/>
              <a:t>ではない）</a:t>
            </a:r>
            <a:endParaRPr lang="en-US" altLang="ja-JP" dirty="0"/>
          </a:p>
          <a:p>
            <a:pPr lvl="3"/>
            <a:r>
              <a:rPr lang="en-US" altLang="ja-JP" dirty="0"/>
              <a:t>KVS</a:t>
            </a:r>
            <a:r>
              <a:rPr lang="ja-JP" altLang="en-US" dirty="0"/>
              <a:t>アクセス（まだ非公開）</a:t>
            </a:r>
            <a:endParaRPr lang="en-US" altLang="ja-JP" dirty="0"/>
          </a:p>
          <a:p>
            <a:pPr lvl="3"/>
            <a:r>
              <a:rPr lang="ja-JP" altLang="en-US" dirty="0"/>
              <a:t>データストア（テーブル単位のバックアップ・リストア）</a:t>
            </a:r>
            <a:endParaRPr lang="en-US" altLang="ja-JP" dirty="0"/>
          </a:p>
          <a:p>
            <a:pPr lvl="3"/>
            <a:r>
              <a:rPr lang="en-US" altLang="ja-JP" dirty="0"/>
              <a:t>…</a:t>
            </a:r>
          </a:p>
          <a:p>
            <a:pPr lvl="2"/>
            <a:r>
              <a:rPr lang="ja-JP" altLang="en-US" dirty="0"/>
              <a:t>非同期</a:t>
            </a:r>
            <a:r>
              <a:rPr lang="en-US" altLang="ja-JP" dirty="0"/>
              <a:t>API</a:t>
            </a:r>
            <a:r>
              <a:rPr lang="ja-JP" altLang="en-US" dirty="0"/>
              <a:t>（使いやすさより実行効率優先）</a:t>
            </a:r>
            <a:endParaRPr lang="en-US" altLang="ja-JP" dirty="0"/>
          </a:p>
          <a:p>
            <a:pPr lvl="1"/>
            <a:r>
              <a:rPr lang="ja-JP" altLang="en-US" dirty="0"/>
              <a:t>ソースコード</a:t>
            </a:r>
            <a:endParaRPr lang="en-US" altLang="ja-JP" dirty="0"/>
          </a:p>
          <a:p>
            <a:pPr lvl="2"/>
            <a:r>
              <a:rPr kumimoji="1" lang="en-US" altLang="ja-JP" dirty="0">
                <a:hlinkClick r:id="rId3"/>
              </a:rPr>
              <a:t>https://github.com/project-tsurugi/tsubakuro</a:t>
            </a:r>
            <a:endParaRPr kumimoji="1" lang="en-US" altLang="ja-JP" dirty="0"/>
          </a:p>
          <a:p>
            <a:pPr lvl="1"/>
            <a:r>
              <a:rPr lang="en-US" altLang="ja-JP" dirty="0"/>
              <a:t>jar</a:t>
            </a:r>
            <a:r>
              <a:rPr lang="ja-JP" altLang="en-US" dirty="0"/>
              <a:t>ファイル（</a:t>
            </a:r>
            <a:r>
              <a:rPr lang="en-US" altLang="ja-JP" dirty="0"/>
              <a:t>Maven</a:t>
            </a:r>
            <a:r>
              <a:rPr lang="ja-JP" altLang="en-US" dirty="0"/>
              <a:t>セントラルリポジトリー）</a:t>
            </a:r>
            <a:endParaRPr kumimoji="1" lang="en-US" altLang="ja-JP" dirty="0">
              <a:hlinkClick r:id="rId4"/>
            </a:endParaRPr>
          </a:p>
          <a:p>
            <a:pPr lvl="2"/>
            <a:r>
              <a:rPr kumimoji="1" lang="en-US" altLang="ja-JP" dirty="0">
                <a:hlinkClick r:id="rId4"/>
              </a:rPr>
              <a:t>https://central.sonatype.com/search?q=tsubakuro</a:t>
            </a:r>
            <a:endParaRPr kumimoji="1" lang="en-US" altLang="ja-JP" dirty="0"/>
          </a:p>
          <a:p>
            <a:pPr lvl="2"/>
            <a:endParaRPr lang="en-US" altLang="ja-JP" dirty="0"/>
          </a:p>
          <a:p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BB54640-D753-8DA0-A13A-034632C4E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00" y="548681"/>
            <a:ext cx="8172464" cy="671488"/>
          </a:xfrm>
        </p:spPr>
        <p:txBody>
          <a:bodyPr/>
          <a:lstStyle/>
          <a:p>
            <a:r>
              <a:rPr kumimoji="1" lang="en-US" altLang="ja-JP" dirty="0"/>
              <a:t>Tsubakuro</a:t>
            </a:r>
            <a:r>
              <a:rPr kumimoji="1" lang="ja-JP" altLang="en-US" dirty="0"/>
              <a:t>（</a:t>
            </a:r>
            <a:r>
              <a:rPr kumimoji="1" lang="en-US" altLang="ja-JP" dirty="0"/>
              <a:t>Java</a:t>
            </a:r>
            <a:r>
              <a:rPr kumimoji="1" lang="ja-JP" altLang="en-US" dirty="0"/>
              <a:t>通信ライブラリー）</a:t>
            </a:r>
            <a:r>
              <a:rPr kumimoji="1" lang="en-US" altLang="ja-JP" dirty="0"/>
              <a:t>(</a:t>
            </a:r>
            <a:r>
              <a:rPr lang="ja-JP" altLang="en-US" dirty="0"/>
              <a:t>書籍の第</a:t>
            </a:r>
            <a:r>
              <a:rPr lang="en-US" altLang="ja-JP" dirty="0"/>
              <a:t>11</a:t>
            </a:r>
            <a:r>
              <a:rPr lang="ja-JP" altLang="en-US" dirty="0"/>
              <a:t>章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5" name="吹き出し: 角を丸めた四角形 4">
            <a:extLst>
              <a:ext uri="{FF2B5EF4-FFF2-40B4-BE49-F238E27FC236}">
                <a16:creationId xmlns:a16="http://schemas.microsoft.com/office/drawing/2014/main" id="{4BBFA97E-C35C-F9F6-4896-3D1C16EE641C}"/>
              </a:ext>
            </a:extLst>
          </p:cNvPr>
          <p:cNvSpPr/>
          <p:nvPr/>
        </p:nvSpPr>
        <p:spPr>
          <a:xfrm>
            <a:off x="6084168" y="2348880"/>
            <a:ext cx="2664296" cy="720080"/>
          </a:xfrm>
          <a:prstGeom prst="wedgeRoundRectCallout">
            <a:avLst>
              <a:gd name="adj1" fmla="val -46903"/>
              <a:gd name="adj2" fmla="val -87685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他の</a:t>
            </a:r>
            <a:r>
              <a:rPr kumimoji="1" lang="en-US" altLang="ja-JP" dirty="0"/>
              <a:t>Java</a:t>
            </a:r>
            <a:r>
              <a:rPr kumimoji="1" lang="ja-JP" altLang="en-US" dirty="0"/>
              <a:t>ライブラリーやツールは</a:t>
            </a:r>
            <a:endParaRPr kumimoji="1" lang="en-US" altLang="ja-JP" dirty="0"/>
          </a:p>
          <a:p>
            <a:pPr algn="ctr"/>
            <a:r>
              <a:rPr kumimoji="1" lang="en-US" altLang="ja-JP" dirty="0"/>
              <a:t>Tsubakuro</a:t>
            </a:r>
            <a:r>
              <a:rPr kumimoji="1" lang="ja-JP" altLang="en-US" dirty="0"/>
              <a:t>を使っている</a:t>
            </a:r>
          </a:p>
        </p:txBody>
      </p:sp>
    </p:spTree>
    <p:extLst>
      <p:ext uri="{BB962C8B-B14F-4D97-AF65-F5344CB8AC3E}">
        <p14:creationId xmlns:p14="http://schemas.microsoft.com/office/powerpoint/2010/main" val="24921434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A34AA778-8467-C2D4-7805-832CB396F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dirty="0"/>
              <a:t>Session</a:t>
            </a:r>
            <a:r>
              <a:rPr kumimoji="1" lang="ja-JP" altLang="en-US" dirty="0"/>
              <a:t>を生成する</a:t>
            </a:r>
            <a:endParaRPr kumimoji="1" lang="en-US" altLang="ja-JP" dirty="0"/>
          </a:p>
          <a:p>
            <a:pPr marL="514350" indent="-514350">
              <a:buFont typeface="+mj-lt"/>
              <a:buAutoNum type="arabicPeriod"/>
            </a:pPr>
            <a:r>
              <a:rPr lang="en-US" altLang="ja-JP" dirty="0" err="1"/>
              <a:t>SqlClient</a:t>
            </a:r>
            <a:r>
              <a:rPr lang="ja-JP" altLang="en-US" dirty="0"/>
              <a:t>等のクライアントを生成する</a:t>
            </a: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dirty="0" err="1"/>
              <a:t>createTransaction</a:t>
            </a:r>
            <a:r>
              <a:rPr kumimoji="1" lang="ja-JP" altLang="en-US" dirty="0"/>
              <a:t>や</a:t>
            </a:r>
            <a:r>
              <a:rPr kumimoji="1" lang="en-US" altLang="ja-JP" dirty="0" err="1"/>
              <a:t>executeStatement</a:t>
            </a:r>
            <a:r>
              <a:rPr kumimoji="1" lang="ja-JP" altLang="en-US" dirty="0"/>
              <a:t>や</a:t>
            </a:r>
            <a:r>
              <a:rPr kumimoji="1" lang="en-US" altLang="ja-JP" dirty="0"/>
              <a:t>commit</a:t>
            </a:r>
            <a:r>
              <a:rPr kumimoji="1" lang="ja-JP" altLang="en-US" dirty="0"/>
              <a:t>は</a:t>
            </a:r>
            <a:r>
              <a:rPr kumimoji="1" lang="en-US" altLang="ja-JP" dirty="0" err="1"/>
              <a:t>FutureResponse</a:t>
            </a:r>
            <a:r>
              <a:rPr kumimoji="1" lang="ja-JP" altLang="en-US" dirty="0"/>
              <a:t>を返す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BB54640-D753-8DA0-A13A-034632C4E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00" y="548681"/>
            <a:ext cx="8172464" cy="671488"/>
          </a:xfrm>
        </p:spPr>
        <p:txBody>
          <a:bodyPr/>
          <a:lstStyle/>
          <a:p>
            <a:r>
              <a:rPr kumimoji="1" lang="en-US" altLang="ja-JP" dirty="0"/>
              <a:t>Tsubakuro</a:t>
            </a:r>
            <a:r>
              <a:rPr kumimoji="1" lang="ja-JP" altLang="en-US" dirty="0"/>
              <a:t>（</a:t>
            </a:r>
            <a:r>
              <a:rPr kumimoji="1" lang="en-US" altLang="ja-JP" dirty="0"/>
              <a:t>Java</a:t>
            </a:r>
            <a:r>
              <a:rPr kumimoji="1" lang="ja-JP" altLang="en-US" dirty="0"/>
              <a:t>通信ライブラリー）</a:t>
            </a:r>
            <a:r>
              <a:rPr lang="ja-JP" altLang="en-US" dirty="0"/>
              <a:t>の例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A582F45-C224-CA54-8258-F06C7C9D764C}"/>
              </a:ext>
            </a:extLst>
          </p:cNvPr>
          <p:cNvSpPr txBox="1"/>
          <p:nvPr/>
        </p:nvSpPr>
        <p:spPr>
          <a:xfrm>
            <a:off x="565919" y="1336700"/>
            <a:ext cx="8110537" cy="230832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try (var session =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SessionBuilder.connect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("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tcp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://localhost:12345").create();</a:t>
            </a: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    var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sqlClient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=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SqlClient.attach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(session)) {</a:t>
            </a: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var option =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TransactionOption.newBuilder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()</a:t>
            </a:r>
            <a:b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        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setType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TransactionType.SHORT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).build();</a:t>
            </a: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try (var transaction =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sqlClient.createTransaction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(option).await()) {</a:t>
            </a: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       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transaction.executeStatement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("update tb set v = 20").await();</a:t>
            </a: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       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transaction.commit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().await();</a:t>
            </a: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}</a:t>
            </a:r>
            <a:b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44848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57150FEA-8723-AF37-117C-7D0A9E379C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株式会社ノーチラス・テクノロジーズ</a:t>
            </a:r>
            <a:endParaRPr kumimoji="1" lang="en-US" altLang="ja-JP" dirty="0"/>
          </a:p>
          <a:p>
            <a:pPr lvl="1"/>
            <a:r>
              <a:rPr lang="ja-JP" altLang="en-US" dirty="0"/>
              <a:t>菱田 真人</a:t>
            </a:r>
            <a:endParaRPr lang="en-US" altLang="ja-JP" dirty="0"/>
          </a:p>
          <a:p>
            <a:pPr lvl="1"/>
            <a:endParaRPr lang="en-US" altLang="ja-JP" dirty="0"/>
          </a:p>
          <a:p>
            <a:r>
              <a:rPr kumimoji="1" lang="en-US" altLang="ja-JP" dirty="0"/>
              <a:t>Tsurugi</a:t>
            </a:r>
            <a:r>
              <a:rPr kumimoji="1" lang="ja-JP" altLang="en-US" dirty="0"/>
              <a:t>開発での担当</a:t>
            </a:r>
            <a:endParaRPr kumimoji="1" lang="en-US" altLang="ja-JP" dirty="0"/>
          </a:p>
          <a:p>
            <a:pPr lvl="1"/>
            <a:r>
              <a:rPr lang="en-US" altLang="ja-JP" dirty="0"/>
              <a:t>Iceaxe</a:t>
            </a:r>
            <a:r>
              <a:rPr lang="ja-JP" altLang="en-US" dirty="0"/>
              <a:t>（</a:t>
            </a:r>
            <a:r>
              <a:rPr lang="en-US" altLang="ja-JP" dirty="0"/>
              <a:t>Java</a:t>
            </a:r>
            <a:r>
              <a:rPr lang="ja-JP" altLang="en-US" dirty="0"/>
              <a:t>ライブラリー）</a:t>
            </a:r>
            <a:endParaRPr lang="en-US" altLang="ja-JP" dirty="0"/>
          </a:p>
          <a:p>
            <a:pPr lvl="1"/>
            <a:r>
              <a:rPr kumimoji="1" lang="en-US" altLang="ja-JP" dirty="0"/>
              <a:t>Tsurugi SQL</a:t>
            </a:r>
            <a:r>
              <a:rPr kumimoji="1" lang="ja-JP" altLang="en-US" dirty="0"/>
              <a:t>コンソール（</a:t>
            </a:r>
            <a:r>
              <a:rPr kumimoji="1" lang="en-US" altLang="ja-JP" dirty="0"/>
              <a:t>tgsql</a:t>
            </a:r>
            <a:r>
              <a:rPr kumimoji="1" lang="ja-JP" altLang="en-US" dirty="0"/>
              <a:t>）</a:t>
            </a:r>
          </a:p>
          <a:p>
            <a:pPr lvl="1"/>
            <a:r>
              <a:rPr kumimoji="1" lang="ja-JP" altLang="en-US" dirty="0"/>
              <a:t>原価計算ベンチマーク</a:t>
            </a:r>
            <a:endParaRPr kumimoji="1" lang="en-US" altLang="ja-JP" dirty="0"/>
          </a:p>
          <a:p>
            <a:pPr lvl="1"/>
            <a:endParaRPr lang="en-US" altLang="ja-JP" dirty="0">
              <a:highlight>
                <a:srgbClr val="C0C0C0"/>
              </a:highlight>
            </a:endParaRPr>
          </a:p>
          <a:p>
            <a:r>
              <a:rPr lang="ja-JP" altLang="en-US" dirty="0">
                <a:highlight>
                  <a:srgbClr val="C0C0C0"/>
                </a:highlight>
              </a:rPr>
              <a:t>個人的に、</a:t>
            </a:r>
            <a:r>
              <a:rPr lang="en-US" altLang="ja-JP" dirty="0">
                <a:highlight>
                  <a:srgbClr val="C0C0C0"/>
                </a:highlight>
              </a:rPr>
              <a:t>Java</a:t>
            </a:r>
            <a:r>
              <a:rPr lang="ja-JP" altLang="en-US" dirty="0">
                <a:highlight>
                  <a:srgbClr val="C0C0C0"/>
                </a:highlight>
              </a:rPr>
              <a:t>に関するウェブページを制作</a:t>
            </a:r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90787451-437A-2A32-E667-15C25B8F6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自己紹介</a:t>
            </a:r>
          </a:p>
        </p:txBody>
      </p:sp>
    </p:spTree>
    <p:extLst>
      <p:ext uri="{BB962C8B-B14F-4D97-AF65-F5344CB8AC3E}">
        <p14:creationId xmlns:p14="http://schemas.microsoft.com/office/powerpoint/2010/main" val="30968163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1DE2C5B4-96AE-8136-6E3B-B53232ABF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エンドポイント（接続先）を</a:t>
            </a:r>
            <a:r>
              <a:rPr lang="en-US" altLang="ja-JP" dirty="0"/>
              <a:t>URI</a:t>
            </a:r>
            <a:r>
              <a:rPr lang="ja-JP" altLang="en-US" dirty="0"/>
              <a:t>の形で指定する</a:t>
            </a:r>
            <a:endParaRPr lang="en-US" altLang="ja-JP" dirty="0"/>
          </a:p>
          <a:p>
            <a:r>
              <a:rPr kumimoji="1" lang="en-US" altLang="ja-JP" dirty="0"/>
              <a:t>Tsurugi</a:t>
            </a:r>
            <a:r>
              <a:rPr kumimoji="1" lang="ja-JP" altLang="en-US" dirty="0"/>
              <a:t>の</a:t>
            </a:r>
            <a:r>
              <a:rPr kumimoji="1" lang="en-US" altLang="ja-JP" dirty="0"/>
              <a:t>DB</a:t>
            </a:r>
            <a:r>
              <a:rPr kumimoji="1" lang="ja-JP" altLang="en-US" dirty="0"/>
              <a:t>サーバーに接続する方法は、現時点では</a:t>
            </a:r>
            <a:r>
              <a:rPr lang="en-US" altLang="ja-JP" dirty="0"/>
              <a:t>IPC</a:t>
            </a:r>
            <a:r>
              <a:rPr lang="ja-JP" altLang="en-US" dirty="0"/>
              <a:t>接続と</a:t>
            </a:r>
            <a:r>
              <a:rPr lang="en-US" altLang="ja-JP" dirty="0"/>
              <a:t>TCP</a:t>
            </a:r>
            <a:r>
              <a:rPr lang="ja-JP" altLang="en-US" dirty="0"/>
              <a:t>接続の</a:t>
            </a:r>
            <a:r>
              <a:rPr kumimoji="1" lang="en-US" altLang="ja-JP" dirty="0"/>
              <a:t>2</a:t>
            </a:r>
            <a:r>
              <a:rPr kumimoji="1" lang="ja-JP" altLang="en-US" dirty="0"/>
              <a:t>種類</a:t>
            </a:r>
            <a:endParaRPr kumimoji="1" lang="en-US" altLang="ja-JP" dirty="0"/>
          </a:p>
          <a:p>
            <a:pPr lvl="1"/>
            <a:r>
              <a:rPr lang="en-US" altLang="ja-JP" dirty="0"/>
              <a:t>IPC</a:t>
            </a:r>
            <a:r>
              <a:rPr lang="ja-JP" altLang="en-US" dirty="0"/>
              <a:t>接続</a:t>
            </a:r>
            <a:endParaRPr lang="en-US" altLang="ja-JP" dirty="0"/>
          </a:p>
          <a:p>
            <a:pPr lvl="2"/>
            <a:r>
              <a:rPr kumimoji="1" lang="en-US" altLang="ja-JP" dirty="0"/>
              <a:t>Linux</a:t>
            </a:r>
            <a:r>
              <a:rPr kumimoji="1" lang="ja-JP" altLang="en-US" dirty="0"/>
              <a:t>の共有メモリーを介してデータを送受信する方式</a:t>
            </a:r>
            <a:endParaRPr kumimoji="1" lang="en-US" altLang="ja-JP" dirty="0"/>
          </a:p>
          <a:p>
            <a:pPr lvl="2"/>
            <a:r>
              <a:rPr lang="en-US" altLang="ja-JP" dirty="0"/>
              <a:t>TCP</a:t>
            </a:r>
            <a:r>
              <a:rPr lang="ja-JP" altLang="en-US" dirty="0"/>
              <a:t>接続より高速だが、</a:t>
            </a:r>
            <a:r>
              <a:rPr lang="en-US" altLang="ja-JP" dirty="0"/>
              <a:t>Tsurugi</a:t>
            </a:r>
            <a:r>
              <a:rPr lang="ja-JP" altLang="en-US" dirty="0"/>
              <a:t>サーバーと同一のマシン上でしか使用できない</a:t>
            </a:r>
            <a:endParaRPr lang="en-US" altLang="ja-JP" dirty="0"/>
          </a:p>
          <a:p>
            <a:pPr lvl="2"/>
            <a:r>
              <a:rPr lang="ja-JP" altLang="en-US" dirty="0"/>
              <a:t>例）</a:t>
            </a:r>
            <a:r>
              <a:rPr lang="en-US" altLang="ja-JP" dirty="0" err="1"/>
              <a:t>ipc:tsurugi</a:t>
            </a:r>
            <a:endParaRPr lang="en-US" altLang="ja-JP" dirty="0"/>
          </a:p>
          <a:p>
            <a:pPr lvl="1"/>
            <a:r>
              <a:rPr kumimoji="1" lang="en-US" altLang="ja-JP" dirty="0"/>
              <a:t>TCP</a:t>
            </a:r>
            <a:r>
              <a:rPr kumimoji="1" lang="ja-JP" altLang="en-US" dirty="0"/>
              <a:t>接続</a:t>
            </a:r>
            <a:endParaRPr kumimoji="1" lang="en-US" altLang="ja-JP" dirty="0"/>
          </a:p>
          <a:p>
            <a:pPr lvl="2"/>
            <a:r>
              <a:rPr lang="en-US" altLang="ja-JP" dirty="0"/>
              <a:t>TCP/IP</a:t>
            </a:r>
            <a:r>
              <a:rPr lang="ja-JP" altLang="en-US" dirty="0"/>
              <a:t>のソケット通信を使ってデータを送受信する方式</a:t>
            </a:r>
            <a:endParaRPr lang="en-US" altLang="ja-JP" dirty="0"/>
          </a:p>
          <a:p>
            <a:pPr lvl="2"/>
            <a:r>
              <a:rPr kumimoji="1" lang="en-US" altLang="ja-JP" dirty="0"/>
              <a:t>IPC</a:t>
            </a:r>
            <a:r>
              <a:rPr kumimoji="1" lang="ja-JP" altLang="en-US" dirty="0"/>
              <a:t>接続より低速だが、どのマシンからでも接続可能</a:t>
            </a:r>
            <a:endParaRPr kumimoji="1" lang="en-US" altLang="ja-JP" dirty="0"/>
          </a:p>
          <a:p>
            <a:pPr lvl="2"/>
            <a:r>
              <a:rPr lang="ja-JP" altLang="en-US" dirty="0"/>
              <a:t>例）</a:t>
            </a:r>
            <a:r>
              <a:rPr lang="en-US" altLang="ja-JP" dirty="0"/>
              <a:t>tcp://localhost:12345</a:t>
            </a:r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8A33FB5-5B57-E1A3-2396-13B878851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エンドポイント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616868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8E63B106-BC8F-E64A-7392-C373225C0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通常の</a:t>
            </a:r>
            <a:r>
              <a:rPr kumimoji="1" lang="en-US" altLang="ja-JP" dirty="0"/>
              <a:t>RDBMS</a:t>
            </a:r>
            <a:r>
              <a:rPr kumimoji="1" lang="ja-JP" altLang="en-US" dirty="0"/>
              <a:t>では、</a:t>
            </a:r>
            <a:r>
              <a:rPr kumimoji="1" lang="en-US" altLang="ja-JP" dirty="0"/>
              <a:t>DB</a:t>
            </a:r>
            <a:r>
              <a:rPr kumimoji="1" lang="ja-JP" altLang="en-US" dirty="0"/>
              <a:t>に接続する際にユーザー</a:t>
            </a:r>
            <a:r>
              <a:rPr kumimoji="1" lang="en-US" altLang="ja-JP" dirty="0"/>
              <a:t>ID</a:t>
            </a:r>
            <a:r>
              <a:rPr kumimoji="1" lang="ja-JP" altLang="en-US" dirty="0"/>
              <a:t>・パスワードを入力するといった認証を行う。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現時点の</a:t>
            </a:r>
            <a:r>
              <a:rPr lang="en-US" altLang="ja-JP" dirty="0"/>
              <a:t>Tsurugi</a:t>
            </a:r>
            <a:r>
              <a:rPr lang="ja-JP" altLang="en-US" dirty="0"/>
              <a:t>では、認証が実装されていない。</a:t>
            </a:r>
            <a:endParaRPr lang="en-US" altLang="ja-JP" dirty="0"/>
          </a:p>
          <a:p>
            <a:pPr lvl="1"/>
            <a:r>
              <a:rPr kumimoji="1" lang="ja-JP" altLang="en-US" dirty="0"/>
              <a:t>認証方法はいくつか用意されているが、どの認証方法を用いても接続できる。</a:t>
            </a:r>
            <a:endParaRPr kumimoji="1" lang="en-US" altLang="ja-JP" dirty="0"/>
          </a:p>
          <a:p>
            <a:pPr lvl="2"/>
            <a:r>
              <a:rPr lang="ja-JP" altLang="en-US" dirty="0"/>
              <a:t>現時点では、基本的に無認証（</a:t>
            </a:r>
            <a:r>
              <a:rPr lang="en-US" altLang="ja-JP" dirty="0"/>
              <a:t>no auth</a:t>
            </a:r>
            <a:r>
              <a:rPr lang="ja-JP" altLang="en-US" dirty="0"/>
              <a:t>・</a:t>
            </a:r>
            <a:r>
              <a:rPr lang="en-US" altLang="ja-JP" dirty="0" err="1"/>
              <a:t>NullCredential</a:t>
            </a:r>
            <a:r>
              <a:rPr lang="ja-JP" altLang="en-US" dirty="0"/>
              <a:t>）を使用すればよい。</a:t>
            </a:r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1682B85-44EC-0E28-8816-573165A04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認証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672818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A34AA778-8467-C2D4-7805-832CB396F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BB54640-D753-8DA0-A13A-034632C4E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00" y="548681"/>
            <a:ext cx="8172464" cy="671488"/>
          </a:xfrm>
        </p:spPr>
        <p:txBody>
          <a:bodyPr/>
          <a:lstStyle/>
          <a:p>
            <a:r>
              <a:rPr kumimoji="1" lang="en-US" altLang="ja-JP" dirty="0"/>
              <a:t>Tsubakuro</a:t>
            </a:r>
            <a:r>
              <a:rPr lang="ja-JP" altLang="en-US" dirty="0"/>
              <a:t>の</a:t>
            </a:r>
            <a:r>
              <a:rPr lang="en-US" altLang="ja-JP" dirty="0"/>
              <a:t>insert</a:t>
            </a:r>
            <a:r>
              <a:rPr lang="ja-JP" altLang="en-US" dirty="0"/>
              <a:t>の例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A582F45-C224-CA54-8258-F06C7C9D764C}"/>
              </a:ext>
            </a:extLst>
          </p:cNvPr>
          <p:cNvSpPr txBox="1"/>
          <p:nvPr/>
        </p:nvSpPr>
        <p:spPr>
          <a:xfrm>
            <a:off x="565919" y="1268760"/>
            <a:ext cx="8254553" cy="421653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var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sql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ja-JP" sz="1800" b="1" dirty="0">
                <a:solidFill>
                  <a:srgbClr val="2A00FF"/>
                </a:solidFill>
                <a:latin typeface="Consolas" panose="020B0609020204030204" pitchFamily="49" charset="0"/>
              </a:rPr>
              <a:t>"insert into customer</a:t>
            </a:r>
            <a:r>
              <a:rPr lang="ja-JP" altLang="en-US" sz="1800" b="1" dirty="0">
                <a:solidFill>
                  <a:srgbClr val="2A00FF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>
                <a:solidFill>
                  <a:srgbClr val="2A00FF"/>
                </a:solidFill>
                <a:latin typeface="Consolas" panose="020B0609020204030204" pitchFamily="49" charset="0"/>
              </a:rPr>
              <a:t>values(:id, :name, :age)"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l"/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var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placeholder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ja-JP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List.</a:t>
            </a:r>
            <a:r>
              <a:rPr lang="en-US" altLang="ja-JP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of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endParaRPr lang="en-US" altLang="ja-JP" sz="1800" b="1" i="1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Placeholders.</a:t>
            </a:r>
            <a:r>
              <a:rPr lang="en-US" altLang="ja-JP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of</a:t>
            </a:r>
            <a:r>
              <a:rPr lang="en-US" altLang="ja-JP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i="1" dirty="0">
                <a:solidFill>
                  <a:srgbClr val="2A00FF"/>
                </a:solidFill>
                <a:latin typeface="Consolas" panose="020B0609020204030204" pitchFamily="49" charset="0"/>
              </a:rPr>
              <a:t>"id"</a:t>
            </a:r>
            <a:r>
              <a:rPr lang="en-US" altLang="ja-JP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, AtomType.</a:t>
            </a:r>
            <a:r>
              <a:rPr lang="en-US" altLang="ja-JP" sz="18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INT8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),</a:t>
            </a:r>
            <a:endParaRPr lang="en-US" altLang="ja-JP" sz="1800" b="1" i="1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Placeholders.</a:t>
            </a:r>
            <a:r>
              <a:rPr lang="en-US" altLang="ja-JP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of</a:t>
            </a:r>
            <a:r>
              <a:rPr lang="en-US" altLang="ja-JP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i="1" dirty="0">
                <a:solidFill>
                  <a:srgbClr val="2A00FF"/>
                </a:solidFill>
                <a:latin typeface="Consolas" panose="020B0609020204030204" pitchFamily="49" charset="0"/>
              </a:rPr>
              <a:t>"name"</a:t>
            </a:r>
            <a:r>
              <a:rPr lang="en-US" altLang="ja-JP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ja-JP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AtomType.</a:t>
            </a:r>
            <a:r>
              <a:rPr lang="en-US" altLang="ja-JP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CHARACTER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),</a:t>
            </a:r>
            <a:endParaRPr lang="en-US" altLang="ja-JP" sz="1800" b="1" i="1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Placeholders.</a:t>
            </a:r>
            <a:r>
              <a:rPr lang="en-US" altLang="ja-JP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of</a:t>
            </a:r>
            <a:r>
              <a:rPr lang="en-US" altLang="ja-JP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i="1" dirty="0">
                <a:solidFill>
                  <a:srgbClr val="2A00FF"/>
                </a:solidFill>
                <a:latin typeface="Consolas" panose="020B0609020204030204" pitchFamily="49" charset="0"/>
              </a:rPr>
              <a:t>"age"</a:t>
            </a:r>
            <a:r>
              <a:rPr lang="en-US" altLang="ja-JP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, AtomType.</a:t>
            </a:r>
            <a:r>
              <a:rPr lang="en-US" altLang="ja-JP" sz="18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INT4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 algn="l"/>
            <a:endParaRPr lang="en-US" altLang="ja-JP" sz="1800" b="1" dirty="0">
              <a:solidFill>
                <a:srgbClr val="7F0055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try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var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ps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sqlClient</a:t>
            </a:r>
            <a:r>
              <a:rPr lang="en-US" altLang="ja-JP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.prepare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sql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ja-JP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placeholder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).await()) {</a:t>
            </a:r>
          </a:p>
          <a:p>
            <a:pPr algn="l"/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var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parameter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ja-JP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List.</a:t>
            </a:r>
            <a:r>
              <a:rPr lang="en-US" altLang="ja-JP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of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endParaRPr lang="en-US" altLang="ja-JP" sz="1800" b="1" i="1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Parameters.</a:t>
            </a:r>
            <a:r>
              <a:rPr lang="en-US" altLang="ja-JP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of</a:t>
            </a:r>
            <a:r>
              <a:rPr lang="en-US" altLang="ja-JP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i="1" dirty="0">
                <a:solidFill>
                  <a:srgbClr val="2A00FF"/>
                </a:solidFill>
                <a:latin typeface="Consolas" panose="020B0609020204030204" pitchFamily="49" charset="0"/>
              </a:rPr>
              <a:t>"id"</a:t>
            </a:r>
            <a:r>
              <a:rPr lang="en-US" altLang="ja-JP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, 1L),</a:t>
            </a:r>
            <a:endParaRPr lang="en-US" altLang="ja-JP" sz="1800" i="1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Parameters.</a:t>
            </a:r>
            <a:r>
              <a:rPr lang="en-US" altLang="ja-JP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of</a:t>
            </a:r>
            <a:r>
              <a:rPr lang="en-US" altLang="ja-JP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i="1" dirty="0">
                <a:solidFill>
                  <a:srgbClr val="2A00FF"/>
                </a:solidFill>
                <a:latin typeface="Consolas" panose="020B0609020204030204" pitchFamily="49" charset="0"/>
              </a:rPr>
              <a:t>"name"</a:t>
            </a:r>
            <a:r>
              <a:rPr lang="en-US" altLang="ja-JP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ja-JP" sz="1800" i="1" dirty="0">
                <a:solidFill>
                  <a:srgbClr val="2A00FF"/>
                </a:solidFill>
                <a:latin typeface="Consolas" panose="020B0609020204030204" pitchFamily="49" charset="0"/>
              </a:rPr>
              <a:t>"tsurugi"</a:t>
            </a:r>
            <a:r>
              <a:rPr lang="en-US" altLang="ja-JP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),</a:t>
            </a:r>
            <a:endParaRPr lang="en-US" altLang="ja-JP" sz="1800" i="1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Parameters.</a:t>
            </a:r>
            <a:r>
              <a:rPr lang="en-US" altLang="ja-JP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of</a:t>
            </a:r>
            <a:r>
              <a:rPr lang="en-US" altLang="ja-JP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i="1" dirty="0">
                <a:solidFill>
                  <a:srgbClr val="2A00FF"/>
                </a:solidFill>
                <a:latin typeface="Consolas" panose="020B0609020204030204" pitchFamily="49" charset="0"/>
              </a:rPr>
              <a:t>"age"</a:t>
            </a:r>
            <a:r>
              <a:rPr lang="en-US" altLang="ja-JP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, 0));</a:t>
            </a:r>
          </a:p>
          <a:p>
            <a:pPr algn="l"/>
            <a:r>
              <a:rPr lang="en-US" altLang="ja-JP" sz="1800" dirty="0">
                <a:solidFill>
                  <a:srgbClr val="6A3E3E"/>
                </a:solidFill>
                <a:latin typeface="Consolas" panose="020B0609020204030204" pitchFamily="49" charset="0"/>
              </a:rPr>
              <a:t>    </a:t>
            </a:r>
            <a:r>
              <a:rPr lang="en-US" altLang="ja-JP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transaction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.executeStatement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ps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ja-JP" sz="1800" dirty="0">
                <a:solidFill>
                  <a:srgbClr val="6A3E3E"/>
                </a:solidFill>
                <a:latin typeface="Consolas" panose="020B0609020204030204" pitchFamily="49" charset="0"/>
              </a:rPr>
              <a:t>parameter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).await();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algn="l"/>
            <a:endParaRPr lang="en-US" altLang="ja-JP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altLang="ja-JP" sz="1600" dirty="0" err="1">
                <a:solidFill>
                  <a:srgbClr val="6A3E3E"/>
                </a:solidFill>
                <a:latin typeface="Consolas" panose="020B0609020204030204" pitchFamily="49" charset="0"/>
              </a:rPr>
              <a:t>transaction</a:t>
            </a:r>
            <a:r>
              <a:rPr lang="en-US" altLang="ja-JP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.commit</a:t>
            </a:r>
            <a:r>
              <a:rPr lang="en-US" altLang="ja-JP" sz="1600" dirty="0">
                <a:solidFill>
                  <a:srgbClr val="000000"/>
                </a:solidFill>
                <a:latin typeface="Consolas" panose="020B0609020204030204" pitchFamily="49" charset="0"/>
              </a:rPr>
              <a:t>().await();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92638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A34AA778-8467-C2D4-7805-832CB396F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BB54640-D753-8DA0-A13A-034632C4E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00" y="548681"/>
            <a:ext cx="8172464" cy="671488"/>
          </a:xfrm>
        </p:spPr>
        <p:txBody>
          <a:bodyPr/>
          <a:lstStyle/>
          <a:p>
            <a:r>
              <a:rPr kumimoji="1" lang="en-US" altLang="ja-JP" dirty="0"/>
              <a:t>Tsubakuro</a:t>
            </a:r>
            <a:r>
              <a:rPr lang="ja-JP" altLang="en-US" dirty="0"/>
              <a:t>の</a:t>
            </a:r>
            <a:r>
              <a:rPr lang="en-US" altLang="ja-JP" dirty="0"/>
              <a:t>select</a:t>
            </a:r>
            <a:r>
              <a:rPr lang="ja-JP" altLang="en-US" dirty="0"/>
              <a:t>の例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A582F45-C224-CA54-8258-F06C7C9D764C}"/>
              </a:ext>
            </a:extLst>
          </p:cNvPr>
          <p:cNvSpPr txBox="1"/>
          <p:nvPr/>
        </p:nvSpPr>
        <p:spPr>
          <a:xfrm>
            <a:off x="565919" y="1268760"/>
            <a:ext cx="8254553" cy="507831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var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sql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ja-JP" sz="1800" b="1" dirty="0">
                <a:solidFill>
                  <a:srgbClr val="2A00FF"/>
                </a:solidFill>
                <a:latin typeface="Consolas" panose="020B0609020204030204" pitchFamily="49" charset="0"/>
              </a:rPr>
              <a:t>"select * from customer"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l"/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try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var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rs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transaction</a:t>
            </a:r>
            <a:r>
              <a:rPr lang="en-US" altLang="ja-JP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.executeQuery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sql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).await()) {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var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columnList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rs</a:t>
            </a:r>
            <a:r>
              <a:rPr lang="en-US" altLang="ja-JP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.getMetadata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().</a:t>
            </a:r>
            <a:r>
              <a:rPr lang="en-US" altLang="ja-JP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getColumns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while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rs</a:t>
            </a:r>
            <a:r>
              <a:rPr lang="en-US" altLang="ja-JP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.nextRow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()) {</a:t>
            </a:r>
          </a:p>
          <a:p>
            <a:pPr algn="l"/>
            <a:r>
              <a:rPr lang="nn-NO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nn-NO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for</a:t>
            </a:r>
            <a:r>
              <a:rPr lang="nn-NO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nn-NO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nn-NO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nn-NO" altLang="ja-JP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0; </a:t>
            </a:r>
            <a:r>
              <a:rPr lang="nn-NO" altLang="ja-JP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rs</a:t>
            </a:r>
            <a:r>
              <a:rPr lang="nn-NO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.nextColumn(); </a:t>
            </a:r>
            <a:r>
              <a:rPr lang="nn-NO" altLang="ja-JP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++) {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var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column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columnList</a:t>
            </a:r>
            <a:r>
              <a:rPr lang="en-US" altLang="ja-JP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.get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String </a:t>
            </a:r>
            <a:r>
              <a:rPr lang="en-US" altLang="ja-JP" sz="1800" dirty="0">
                <a:solidFill>
                  <a:srgbClr val="6A3E3E"/>
                </a:solidFill>
                <a:latin typeface="Consolas" panose="020B0609020204030204" pitchFamily="49" charset="0"/>
              </a:rPr>
              <a:t>name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ja-JP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column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.getName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var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value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switch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column</a:t>
            </a:r>
            <a:r>
              <a:rPr lang="en-US" altLang="ja-JP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.getAtomType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()) {</a:t>
            </a:r>
            <a:endParaRPr lang="ja-JP" altLang="en-US" sz="1800" b="1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INT4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-&gt; </a:t>
            </a:r>
            <a:r>
              <a:rPr lang="en-US" altLang="ja-JP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rs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.fetchInt4Value();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INT8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-&gt; </a:t>
            </a:r>
            <a:r>
              <a:rPr lang="en-US" altLang="ja-JP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rs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.fetchInt8Value();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CHARACTER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-&gt; </a:t>
            </a:r>
            <a:r>
              <a:rPr lang="en-US" altLang="ja-JP" sz="18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rs</a:t>
            </a:r>
            <a:r>
              <a:rPr lang="en-US" altLang="ja-JP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.fetchCharacterValue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default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-&gt; </a:t>
            </a:r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throw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AssertionError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column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/>
            <a:r>
              <a:rPr lang="ja-JP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};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ja-JP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ja-JP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"%s=%</a:t>
            </a:r>
            <a:r>
              <a:rPr lang="en-US" altLang="ja-JP" sz="1800" b="1" i="1" dirty="0" err="1">
                <a:solidFill>
                  <a:srgbClr val="2A00FF"/>
                </a:solidFill>
                <a:latin typeface="Consolas" panose="020B0609020204030204" pitchFamily="49" charset="0"/>
              </a:rPr>
              <a:t>s%n</a:t>
            </a:r>
            <a:r>
              <a:rPr lang="en-US" altLang="ja-JP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ja-JP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name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ja-JP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value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/>
            <a:r>
              <a:rPr lang="ja-JP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algn="l"/>
            <a:r>
              <a:rPr lang="ja-JP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algn="l"/>
            <a:r>
              <a:rPr lang="en-US" altLang="ja-JP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transaction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.commit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().await();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18405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150265-9A5F-E667-56FA-67C291477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Iceaxe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E24B76D-E053-B148-9D53-083FFD5ED4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Java</a:t>
            </a:r>
            <a:r>
              <a:rPr kumimoji="1" lang="ja-JP" altLang="en-US" dirty="0"/>
              <a:t>ライブラリー</a:t>
            </a:r>
          </a:p>
        </p:txBody>
      </p:sp>
      <p:pic>
        <p:nvPicPr>
          <p:cNvPr id="5" name="図 4" descr="ロゴ&#10;&#10;自動的に生成された説明">
            <a:extLst>
              <a:ext uri="{FF2B5EF4-FFF2-40B4-BE49-F238E27FC236}">
                <a16:creationId xmlns:a16="http://schemas.microsoft.com/office/drawing/2014/main" id="{35A0593F-44D3-8E32-7523-C8A2C709FA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980728"/>
            <a:ext cx="2216820" cy="2216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9143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432C6939-81CF-B439-1BE5-69A87C7B6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Tsurugi</a:t>
            </a:r>
            <a:r>
              <a:rPr lang="ja-JP" altLang="en-US" dirty="0"/>
              <a:t>で</a:t>
            </a:r>
            <a:r>
              <a:rPr kumimoji="1" lang="en-US" altLang="ja-JP" dirty="0"/>
              <a:t>SQL</a:t>
            </a:r>
            <a:r>
              <a:rPr kumimoji="1" lang="ja-JP" altLang="en-US" dirty="0"/>
              <a:t>を実行する</a:t>
            </a:r>
            <a:r>
              <a:rPr kumimoji="1" lang="en-US" altLang="ja-JP" dirty="0"/>
              <a:t>Java</a:t>
            </a:r>
            <a:r>
              <a:rPr kumimoji="1" lang="ja-JP" altLang="en-US" dirty="0"/>
              <a:t>ライブラリー</a:t>
            </a:r>
            <a:endParaRPr kumimoji="1" lang="en-US" altLang="ja-JP" dirty="0"/>
          </a:p>
          <a:p>
            <a:pPr lvl="1"/>
            <a:r>
              <a:rPr lang="en-US" altLang="ja-JP" dirty="0"/>
              <a:t>Tsubakuro</a:t>
            </a:r>
            <a:r>
              <a:rPr lang="ja-JP" altLang="en-US" dirty="0"/>
              <a:t>をラップして、便利な機能を提供している</a:t>
            </a:r>
            <a:endParaRPr lang="en-US" altLang="ja-JP" dirty="0"/>
          </a:p>
          <a:p>
            <a:pPr lvl="2"/>
            <a:r>
              <a:rPr kumimoji="1" lang="ja-JP" altLang="en-US" dirty="0"/>
              <a:t>同期</a:t>
            </a:r>
            <a:r>
              <a:rPr kumimoji="1" lang="en-US" altLang="ja-JP" dirty="0"/>
              <a:t>API</a:t>
            </a:r>
          </a:p>
          <a:p>
            <a:pPr lvl="2"/>
            <a:r>
              <a:rPr kumimoji="1" lang="en-US" altLang="ja-JP" dirty="0"/>
              <a:t>SQL</a:t>
            </a:r>
            <a:r>
              <a:rPr kumimoji="1" lang="ja-JP" altLang="en-US" dirty="0"/>
              <a:t>実行機能のみ（将来的には</a:t>
            </a:r>
            <a:r>
              <a:rPr kumimoji="1" lang="en-US" altLang="ja-JP" dirty="0"/>
              <a:t>KVS</a:t>
            </a:r>
            <a:r>
              <a:rPr kumimoji="1" lang="ja-JP" altLang="en-US" dirty="0"/>
              <a:t>アクセスにも対応する予定）</a:t>
            </a:r>
            <a:endParaRPr kumimoji="1" lang="en-US" altLang="ja-JP" dirty="0"/>
          </a:p>
          <a:p>
            <a:pPr lvl="3"/>
            <a:r>
              <a:rPr lang="en-US" altLang="ja-JP" dirty="0"/>
              <a:t>Iceaxe</a:t>
            </a:r>
            <a:r>
              <a:rPr lang="ja-JP" altLang="en-US" dirty="0"/>
              <a:t>も</a:t>
            </a:r>
            <a:r>
              <a:rPr lang="en-US" altLang="ja-JP" dirty="0"/>
              <a:t>JDBC</a:t>
            </a:r>
            <a:r>
              <a:rPr lang="ja-JP" altLang="en-US" dirty="0"/>
              <a:t>ではない</a:t>
            </a:r>
            <a:endParaRPr lang="en-US" altLang="ja-JP" dirty="0"/>
          </a:p>
          <a:p>
            <a:pPr lvl="2"/>
            <a:r>
              <a:rPr lang="ja-JP" altLang="en-US" dirty="0"/>
              <a:t>シリアライゼーションエラー発生時にリトライする機能を持つ</a:t>
            </a:r>
            <a:endParaRPr kumimoji="1" lang="en-US" altLang="ja-JP" dirty="0"/>
          </a:p>
          <a:p>
            <a:pPr lvl="1"/>
            <a:r>
              <a:rPr lang="ja-JP" altLang="en-US" dirty="0"/>
              <a:t>ソースコード</a:t>
            </a:r>
            <a:endParaRPr lang="en-US" altLang="ja-JP" dirty="0"/>
          </a:p>
          <a:p>
            <a:pPr lvl="2"/>
            <a:r>
              <a:rPr kumimoji="1" lang="en-US" altLang="ja-JP" dirty="0">
                <a:hlinkClick r:id="rId3"/>
              </a:rPr>
              <a:t>https://github.com/project-tsurugi/iceaxe</a:t>
            </a:r>
            <a:endParaRPr kumimoji="1" lang="en-US" altLang="ja-JP" dirty="0"/>
          </a:p>
          <a:p>
            <a:pPr lvl="1"/>
            <a:r>
              <a:rPr lang="en-US" altLang="ja-JP" dirty="0"/>
              <a:t>jar</a:t>
            </a:r>
            <a:r>
              <a:rPr lang="ja-JP" altLang="en-US" dirty="0"/>
              <a:t>ファイル（</a:t>
            </a:r>
            <a:r>
              <a:rPr lang="en-US" altLang="ja-JP" dirty="0"/>
              <a:t>Maven</a:t>
            </a:r>
            <a:r>
              <a:rPr lang="ja-JP" altLang="en-US" dirty="0"/>
              <a:t>セントラルリポジトリー）</a:t>
            </a:r>
            <a:endParaRPr kumimoji="1" lang="en-US" altLang="ja-JP" dirty="0">
              <a:hlinkClick r:id="rId4"/>
            </a:endParaRPr>
          </a:p>
          <a:p>
            <a:pPr lvl="2"/>
            <a:r>
              <a:rPr kumimoji="1" lang="en-US" altLang="ja-JP" dirty="0">
                <a:hlinkClick r:id="rId5"/>
              </a:rPr>
              <a:t>https://central.sonatype.com/search?q=iceaxe-core</a:t>
            </a:r>
            <a:endParaRPr kumimoji="1" lang="en-US" altLang="ja-JP" dirty="0"/>
          </a:p>
          <a:p>
            <a:pPr lvl="2"/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54447E06-D1D8-5A52-6C25-A2384E09F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Iceaxe</a:t>
            </a:r>
            <a:r>
              <a:rPr kumimoji="1" lang="ja-JP" altLang="en-US" dirty="0"/>
              <a:t>（</a:t>
            </a:r>
            <a:r>
              <a:rPr kumimoji="1" lang="en-US" altLang="ja-JP" dirty="0"/>
              <a:t>Java</a:t>
            </a:r>
            <a:r>
              <a:rPr kumimoji="1" lang="ja-JP" altLang="en-US" dirty="0"/>
              <a:t>ライブラリー）</a:t>
            </a:r>
            <a:r>
              <a:rPr lang="ja-JP" altLang="en-US" dirty="0"/>
              <a:t>（書籍の第</a:t>
            </a:r>
            <a:r>
              <a:rPr lang="en-US" altLang="ja-JP" dirty="0"/>
              <a:t>8</a:t>
            </a:r>
            <a:r>
              <a:rPr lang="ja-JP" altLang="en-US" dirty="0"/>
              <a:t>章）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C994AD4-FB5E-6F62-C495-6F27D207A3F9}"/>
              </a:ext>
            </a:extLst>
          </p:cNvPr>
          <p:cNvSpPr txBox="1"/>
          <p:nvPr/>
        </p:nvSpPr>
        <p:spPr>
          <a:xfrm>
            <a:off x="1115616" y="5394702"/>
            <a:ext cx="7200800" cy="36933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implementation </a:t>
            </a:r>
            <a:r>
              <a:rPr lang="fr-FR" altLang="ja-JP" sz="1800" dirty="0">
                <a:solidFill>
                  <a:srgbClr val="2A00FF"/>
                </a:solidFill>
                <a:latin typeface="Consolas" panose="020B0609020204030204" pitchFamily="49" charset="0"/>
              </a:rPr>
              <a:t>'com.tsurugidb.iceaxe:iceaxe-core:1.3.0'</a:t>
            </a:r>
            <a:endParaRPr kumimoji="1" lang="ja-JP" altLang="en-US" sz="16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034542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432C6939-81CF-B439-1BE5-69A87C7B6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r>
              <a:rPr lang="en-US" altLang="ja-JP" dirty="0" err="1"/>
              <a:t>TransactionManger</a:t>
            </a:r>
            <a:r>
              <a:rPr lang="ja-JP" altLang="en-US" dirty="0"/>
              <a:t>を生成する</a:t>
            </a:r>
            <a:endParaRPr lang="en-US" altLang="ja-JP" dirty="0"/>
          </a:p>
          <a:p>
            <a:pPr lvl="1"/>
            <a:r>
              <a:rPr lang="ja-JP" altLang="en-US" dirty="0"/>
              <a:t>その中で</a:t>
            </a:r>
            <a:r>
              <a:rPr lang="en-US" altLang="ja-JP" dirty="0"/>
              <a:t>Transaction</a:t>
            </a:r>
            <a:r>
              <a:rPr lang="ja-JP" altLang="en-US" dirty="0"/>
              <a:t>インスタンスが生成される</a:t>
            </a:r>
            <a:endParaRPr lang="en-US" altLang="ja-JP" dirty="0"/>
          </a:p>
          <a:p>
            <a:pPr lvl="1"/>
            <a:r>
              <a:rPr lang="en-US" altLang="ja-JP" dirty="0" err="1"/>
              <a:t>tm.execute</a:t>
            </a:r>
            <a:r>
              <a:rPr lang="en-US" altLang="ja-JP" dirty="0"/>
              <a:t>()</a:t>
            </a:r>
            <a:r>
              <a:rPr lang="ja-JP" altLang="en-US" dirty="0"/>
              <a:t>に渡すラムダ式に、トランザクション</a:t>
            </a:r>
            <a:r>
              <a:rPr lang="en-US" altLang="ja-JP" dirty="0"/>
              <a:t>1</a:t>
            </a:r>
            <a:r>
              <a:rPr lang="ja-JP" altLang="en-US" dirty="0"/>
              <a:t>回分の処理を記述する</a:t>
            </a:r>
            <a:endParaRPr lang="en-US" altLang="ja-JP" dirty="0"/>
          </a:p>
          <a:p>
            <a:pPr lvl="2"/>
            <a:r>
              <a:rPr lang="ja-JP" altLang="en-US" dirty="0"/>
              <a:t>シリアライゼーションエラーが発生したときに再度実行される</a:t>
            </a:r>
            <a:endParaRPr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54447E06-D1D8-5A52-6C25-A2384E09F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Iceaxe</a:t>
            </a:r>
            <a:r>
              <a:rPr lang="ja-JP" altLang="en-US" dirty="0"/>
              <a:t>の例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7A04DBB-4D60-DA87-C023-48AB9247DD28}"/>
              </a:ext>
            </a:extLst>
          </p:cNvPr>
          <p:cNvSpPr txBox="1"/>
          <p:nvPr/>
        </p:nvSpPr>
        <p:spPr>
          <a:xfrm>
            <a:off x="971394" y="1306503"/>
            <a:ext cx="7308105" cy="255454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var connector =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TsurugiConnector.of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("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tcp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://localhost:12345");</a:t>
            </a: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try (var session =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connector.createSession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()) {</a:t>
            </a: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try (var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ps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=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session.createStatement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("update tb set v = 20")) {</a:t>
            </a:r>
            <a:b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    var setting =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TgTmSetting.ofAlways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TgTxOption.ofOCC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());</a:t>
            </a:r>
            <a:b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    var tm =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session.createTransactionManager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(setting);</a:t>
            </a: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   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tm.execute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(transaction -&gt; {</a:t>
            </a: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       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transaction.executeAndGetCount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ps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);</a:t>
            </a: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    });</a:t>
            </a: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}</a:t>
            </a:r>
            <a:b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}</a:t>
            </a:r>
            <a:endParaRPr kumimoji="1" lang="ja-JP" altLang="en-US" sz="1600" b="1" dirty="0">
              <a:solidFill>
                <a:srgbClr val="CCCC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35081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432C6939-81CF-B439-1BE5-69A87C7B6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54447E06-D1D8-5A52-6C25-A2384E09F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Iceaxe</a:t>
            </a:r>
            <a:r>
              <a:rPr kumimoji="1" lang="ja-JP" altLang="en-US" dirty="0"/>
              <a:t>の</a:t>
            </a:r>
            <a:r>
              <a:rPr kumimoji="1" lang="en-US" altLang="ja-JP" dirty="0"/>
              <a:t>insert</a:t>
            </a:r>
            <a:r>
              <a:rPr lang="ja-JP" altLang="en-US" dirty="0"/>
              <a:t>の例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A823EAD-B12F-7C80-EF0A-93B07CACAD8F}"/>
              </a:ext>
            </a:extLst>
          </p:cNvPr>
          <p:cNvSpPr txBox="1"/>
          <p:nvPr/>
        </p:nvSpPr>
        <p:spPr>
          <a:xfrm>
            <a:off x="565919" y="1268760"/>
            <a:ext cx="8254553" cy="452431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var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sql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ja-JP" sz="1800" b="1" dirty="0">
                <a:solidFill>
                  <a:srgbClr val="2A00FF"/>
                </a:solidFill>
                <a:latin typeface="Consolas" panose="020B0609020204030204" pitchFamily="49" charset="0"/>
              </a:rPr>
              <a:t>"insert into customer</a:t>
            </a:r>
            <a:r>
              <a:rPr lang="ja-JP" altLang="en-US" sz="1800" b="1" dirty="0">
                <a:solidFill>
                  <a:srgbClr val="2A00FF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>
                <a:solidFill>
                  <a:srgbClr val="2A00FF"/>
                </a:solidFill>
                <a:latin typeface="Consolas" panose="020B0609020204030204" pitchFamily="49" charset="0"/>
              </a:rPr>
              <a:t>values(:id, :name, :age)"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l"/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var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mapping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ja-JP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TgParameterMapping.</a:t>
            </a:r>
            <a:r>
              <a:rPr lang="en-US" altLang="ja-JP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of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CustomerEntity.</a:t>
            </a:r>
            <a:r>
              <a:rPr lang="en-US" altLang="ja-JP" sz="1800" b="1" i="1" dirty="0" err="1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US" altLang="ja-JP" sz="1800" b="1" i="1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.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addLong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dirty="0">
                <a:solidFill>
                  <a:srgbClr val="2A00FF"/>
                </a:solidFill>
                <a:latin typeface="Consolas" panose="020B0609020204030204" pitchFamily="49" charset="0"/>
              </a:rPr>
              <a:t>"id"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CustomerEntity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::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getId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US" altLang="ja-JP" sz="1800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.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addString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dirty="0">
                <a:solidFill>
                  <a:srgbClr val="2A00FF"/>
                </a:solidFill>
                <a:latin typeface="Consolas" panose="020B0609020204030204" pitchFamily="49" charset="0"/>
              </a:rPr>
              <a:t>"name"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CustomerEntity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::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getName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US" altLang="ja-JP" sz="1800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.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addInt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dirty="0">
                <a:solidFill>
                  <a:srgbClr val="2A00FF"/>
                </a:solidFill>
                <a:latin typeface="Consolas" panose="020B0609020204030204" pitchFamily="49" charset="0"/>
              </a:rPr>
              <a:t>"age"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CustomerEntity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::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getAge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/>
            <a:endParaRPr lang="en-US" altLang="ja-JP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try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var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ps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session</a:t>
            </a:r>
            <a:r>
              <a:rPr lang="en-US" altLang="ja-JP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.createStatement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sql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ja-JP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mapping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)) {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ja-JP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tm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.execute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dirty="0">
                <a:solidFill>
                  <a:srgbClr val="6A3E3E"/>
                </a:solidFill>
                <a:latin typeface="Consolas" panose="020B0609020204030204" pitchFamily="49" charset="0"/>
              </a:rPr>
              <a:t>transaction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-&gt; {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var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entity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CustomerEntity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ja-JP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entity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.setId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(1);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ja-JP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entity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.setName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dirty="0">
                <a:solidFill>
                  <a:srgbClr val="2A00FF"/>
                </a:solidFill>
                <a:latin typeface="Consolas" panose="020B0609020204030204" pitchFamily="49" charset="0"/>
              </a:rPr>
              <a:t>"tsurugi"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ja-JP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entity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.setAge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(0);</a:t>
            </a:r>
          </a:p>
          <a:p>
            <a:pPr algn="l"/>
            <a:endParaRPr lang="en-US" altLang="ja-JP" sz="1800" dirty="0">
              <a:solidFill>
                <a:srgbClr val="6A3E3E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altLang="ja-JP" sz="1800" dirty="0">
                <a:solidFill>
                  <a:srgbClr val="6A3E3E"/>
                </a:solidFill>
                <a:latin typeface="Consolas" panose="020B0609020204030204" pitchFamily="49" charset="0"/>
              </a:rPr>
              <a:t>        </a:t>
            </a:r>
            <a:r>
              <a:rPr lang="en-US" altLang="ja-JP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transaction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.executeAndGetCount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ps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ja-JP" sz="1800" dirty="0">
                <a:solidFill>
                  <a:srgbClr val="6A3E3E"/>
                </a:solidFill>
                <a:latin typeface="Consolas" panose="020B0609020204030204" pitchFamily="49" charset="0"/>
              </a:rPr>
              <a:t>entity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});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09759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432C6939-81CF-B439-1BE5-69A87C7B6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54447E06-D1D8-5A52-6C25-A2384E09F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Iceaxe</a:t>
            </a:r>
            <a:r>
              <a:rPr kumimoji="1" lang="ja-JP" altLang="en-US" dirty="0"/>
              <a:t>の</a:t>
            </a:r>
            <a:r>
              <a:rPr kumimoji="1" lang="en-US" altLang="ja-JP" dirty="0"/>
              <a:t>select</a:t>
            </a:r>
            <a:r>
              <a:rPr lang="ja-JP" altLang="en-US" dirty="0"/>
              <a:t>の例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A823EAD-B12F-7C80-EF0A-93B07CACAD8F}"/>
              </a:ext>
            </a:extLst>
          </p:cNvPr>
          <p:cNvSpPr txBox="1"/>
          <p:nvPr/>
        </p:nvSpPr>
        <p:spPr>
          <a:xfrm>
            <a:off x="565919" y="1268760"/>
            <a:ext cx="8398569" cy="424731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var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sql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ja-JP" sz="1800" b="1" dirty="0">
                <a:solidFill>
                  <a:srgbClr val="2A00FF"/>
                </a:solidFill>
                <a:latin typeface="Consolas" panose="020B0609020204030204" pitchFamily="49" charset="0"/>
              </a:rPr>
              <a:t>"select </a:t>
            </a:r>
            <a:r>
              <a:rPr lang="en-US" altLang="ja-JP" sz="1800" b="1" dirty="0" err="1">
                <a:solidFill>
                  <a:srgbClr val="2A00FF"/>
                </a:solidFill>
                <a:latin typeface="Consolas" panose="020B0609020204030204" pitchFamily="49" charset="0"/>
              </a:rPr>
              <a:t>c_id,c_name,c_age</a:t>
            </a:r>
            <a:r>
              <a:rPr lang="en-US" altLang="ja-JP" sz="1800" b="1" dirty="0">
                <a:solidFill>
                  <a:srgbClr val="2A00FF"/>
                </a:solidFill>
                <a:latin typeface="Consolas" panose="020B0609020204030204" pitchFamily="49" charset="0"/>
              </a:rPr>
              <a:t> from customer"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l"/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var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mapping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ja-JP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TgResultMapping.</a:t>
            </a:r>
            <a:r>
              <a:rPr lang="en-US" altLang="ja-JP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of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CustomerEntity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::</a:t>
            </a:r>
            <a:r>
              <a:rPr lang="en-US" altLang="ja-JP" sz="1800" b="1" i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US" altLang="ja-JP" sz="1800" b="1" i="1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.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addLong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altLang="ja-JP" sz="1800" dirty="0" err="1">
                <a:solidFill>
                  <a:srgbClr val="2A00FF"/>
                </a:solidFill>
                <a:latin typeface="Consolas" panose="020B0609020204030204" pitchFamily="49" charset="0"/>
              </a:rPr>
              <a:t>c_id</a:t>
            </a:r>
            <a:r>
              <a:rPr lang="en-US" altLang="ja-JP" sz="1800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CustomerEntity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::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setId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US" altLang="ja-JP" sz="1800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.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addString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altLang="ja-JP" sz="1800" dirty="0" err="1">
                <a:solidFill>
                  <a:srgbClr val="2A00FF"/>
                </a:solidFill>
                <a:latin typeface="Consolas" panose="020B0609020204030204" pitchFamily="49" charset="0"/>
              </a:rPr>
              <a:t>c_name</a:t>
            </a:r>
            <a:r>
              <a:rPr lang="en-US" altLang="ja-JP" sz="1800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CustomerEntity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::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setName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US" altLang="ja-JP" sz="1800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.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addInt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altLang="ja-JP" sz="1800" dirty="0" err="1">
                <a:solidFill>
                  <a:srgbClr val="2A00FF"/>
                </a:solidFill>
                <a:latin typeface="Consolas" panose="020B0609020204030204" pitchFamily="49" charset="0"/>
              </a:rPr>
              <a:t>c_age</a:t>
            </a:r>
            <a:r>
              <a:rPr lang="en-US" altLang="ja-JP" sz="1800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CustomerEntity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::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setAge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/>
            <a:endParaRPr lang="ja-JP" altLang="en-US" sz="1800" dirty="0">
              <a:latin typeface="Consolas" panose="020B0609020204030204" pitchFamily="49" charset="0"/>
            </a:endParaRPr>
          </a:p>
          <a:p>
            <a:pPr algn="l"/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try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var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ps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session</a:t>
            </a:r>
            <a:r>
              <a:rPr lang="en-US" altLang="ja-JP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.createQuery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sql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ja-JP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mapping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)) {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List&lt;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CustomerEntity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&gt; </a:t>
            </a:r>
            <a:r>
              <a:rPr lang="en-US" altLang="ja-JP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entityList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ja-JP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tm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.execute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dirty="0">
                <a:solidFill>
                  <a:srgbClr val="6A3E3E"/>
                </a:solidFill>
                <a:latin typeface="Consolas" panose="020B0609020204030204" pitchFamily="49" charset="0"/>
              </a:rPr>
              <a:t>transaction</a:t>
            </a:r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-&gt; {</a:t>
            </a:r>
          </a:p>
          <a:p>
            <a:pPr algn="l"/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 return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transaction</a:t>
            </a:r>
            <a:r>
              <a:rPr lang="en-US" altLang="ja-JP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.executeAndGetList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ps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});</a:t>
            </a:r>
          </a:p>
          <a:p>
            <a:pPr algn="l"/>
            <a:endParaRPr lang="en-US" altLang="ja-JP" sz="1800" b="1" dirty="0">
              <a:solidFill>
                <a:srgbClr val="7F0055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for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ja-JP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var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entity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altLang="ja-JP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entityList</a:t>
            </a:r>
            <a:r>
              <a:rPr lang="en-US" altLang="ja-JP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ja-JP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ja-JP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ja-JP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ja-JP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entity</a:t>
            </a:r>
            <a:r>
              <a:rPr lang="en-US" altLang="ja-JP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pPr algn="l"/>
            <a:r>
              <a:rPr lang="en-US" altLang="ja-JP" sz="18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70602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432C6939-81CF-B439-1BE5-69A87C7B6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pPr lvl="1"/>
            <a:r>
              <a:rPr kumimoji="1" lang="en-US" altLang="ja-JP" dirty="0"/>
              <a:t>JDBC</a:t>
            </a:r>
            <a:r>
              <a:rPr kumimoji="1" lang="ja-JP" altLang="en-US" dirty="0"/>
              <a:t>の</a:t>
            </a:r>
            <a:r>
              <a:rPr kumimoji="1" lang="en-US" altLang="ja-JP" dirty="0"/>
              <a:t>Connection</a:t>
            </a:r>
            <a:r>
              <a:rPr kumimoji="1" lang="ja-JP" altLang="en-US" dirty="0"/>
              <a:t>は</a:t>
            </a:r>
            <a:r>
              <a:rPr kumimoji="1" lang="en-US" altLang="ja-JP" dirty="0"/>
              <a:t>Session</a:t>
            </a:r>
            <a:r>
              <a:rPr kumimoji="1" lang="ja-JP" altLang="en-US" dirty="0"/>
              <a:t>と</a:t>
            </a:r>
            <a:r>
              <a:rPr kumimoji="1" lang="en-US" altLang="ja-JP" dirty="0"/>
              <a:t>Transaction</a:t>
            </a:r>
            <a:r>
              <a:rPr kumimoji="1" lang="ja-JP" altLang="en-US" dirty="0"/>
              <a:t>を兼ねている</a:t>
            </a:r>
            <a:endParaRPr kumimoji="1" lang="en-US" altLang="ja-JP" dirty="0"/>
          </a:p>
          <a:p>
            <a:pPr lvl="2"/>
            <a:r>
              <a:rPr lang="en-US" altLang="ja-JP" dirty="0"/>
              <a:t>Connection</a:t>
            </a:r>
            <a:r>
              <a:rPr lang="ja-JP" altLang="en-US" dirty="0"/>
              <a:t>は</a:t>
            </a:r>
            <a:r>
              <a:rPr lang="en-US" altLang="ja-JP" dirty="0"/>
              <a:t>1</a:t>
            </a:r>
            <a:r>
              <a:rPr lang="ja-JP" altLang="en-US" dirty="0"/>
              <a:t>接続</a:t>
            </a:r>
            <a:r>
              <a:rPr lang="en-US" altLang="ja-JP" dirty="0"/>
              <a:t>1</a:t>
            </a:r>
            <a:r>
              <a:rPr lang="ja-JP" altLang="en-US" dirty="0"/>
              <a:t>トランザクションだが、</a:t>
            </a:r>
            <a:r>
              <a:rPr lang="en-US" altLang="ja-JP" dirty="0"/>
              <a:t>Tsurugi</a:t>
            </a:r>
            <a:r>
              <a:rPr lang="ja-JP" altLang="en-US" dirty="0"/>
              <a:t>では</a:t>
            </a:r>
            <a:r>
              <a:rPr lang="en-US" altLang="ja-JP" dirty="0"/>
              <a:t>1</a:t>
            </a:r>
            <a:r>
              <a:rPr lang="ja-JP" altLang="en-US" dirty="0"/>
              <a:t>セッションで複数トランザクションが可能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54447E06-D1D8-5A52-6C25-A2384E09F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Iceaxe</a:t>
            </a:r>
            <a:r>
              <a:rPr kumimoji="1" lang="ja-JP" altLang="en-US" dirty="0"/>
              <a:t>と</a:t>
            </a:r>
            <a:r>
              <a:rPr kumimoji="1" lang="en-US" altLang="ja-JP" dirty="0"/>
              <a:t>JDBC</a:t>
            </a:r>
            <a:r>
              <a:rPr kumimoji="1" lang="ja-JP" altLang="en-US" dirty="0"/>
              <a:t>のクラスの対比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C456D33E-81E6-2251-CCE7-225912249E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405480"/>
              </p:ext>
            </p:extLst>
          </p:nvPr>
        </p:nvGraphicFramePr>
        <p:xfrm>
          <a:off x="888376" y="1268760"/>
          <a:ext cx="742804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7980">
                  <a:extLst>
                    <a:ext uri="{9D8B030D-6E8A-4147-A177-3AD203B41FA5}">
                      <a16:colId xmlns:a16="http://schemas.microsoft.com/office/drawing/2014/main" val="746705975"/>
                    </a:ext>
                  </a:extLst>
                </a:gridCol>
                <a:gridCol w="2145030">
                  <a:extLst>
                    <a:ext uri="{9D8B030D-6E8A-4147-A177-3AD203B41FA5}">
                      <a16:colId xmlns:a16="http://schemas.microsoft.com/office/drawing/2014/main" val="1593892921"/>
                    </a:ext>
                  </a:extLst>
                </a:gridCol>
                <a:gridCol w="2145030">
                  <a:extLst>
                    <a:ext uri="{9D8B030D-6E8A-4147-A177-3AD203B41FA5}">
                      <a16:colId xmlns:a16="http://schemas.microsoft.com/office/drawing/2014/main" val="31292684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Iceaxe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Tsubakuro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JDBC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6296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TsurugiConnector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Connector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（</a:t>
                      </a:r>
                      <a:r>
                        <a:rPr kumimoji="1" lang="en-US" altLang="ja-JP" dirty="0"/>
                        <a:t>Driver</a:t>
                      </a:r>
                      <a:r>
                        <a:rPr kumimoji="1" lang="ja-JP" altLang="en-US" dirty="0"/>
                        <a:t>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891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TsurugiSession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Session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Connection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0477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TsurugiTransaction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Transaction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Connection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5135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TsurugiSqlQuery</a:t>
                      </a:r>
                      <a:br>
                        <a:rPr kumimoji="1" lang="en-US" altLang="ja-JP" dirty="0"/>
                      </a:br>
                      <a:r>
                        <a:rPr kumimoji="1" lang="en-US" altLang="ja-JP" dirty="0" err="1"/>
                        <a:t>TsurugiSqlStatement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Statement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151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TsurugiSqlPreparedQuery</a:t>
                      </a:r>
                      <a:br>
                        <a:rPr kumimoji="1" lang="en-US" altLang="ja-JP" dirty="0"/>
                      </a:br>
                      <a:r>
                        <a:rPr kumimoji="1" lang="en-US" altLang="ja-JP" dirty="0" err="1"/>
                        <a:t>TsurugiSqlPreparedStatement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PreparedStatement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PreparedStatement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7747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TsurugiQueryResult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ResultSet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ResultSet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412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TsurugiResultEntity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920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867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02DEF0-BDE6-CD46-AD67-6F14D2B0F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Tsurugi</a:t>
            </a:r>
            <a:r>
              <a:rPr lang="ja-JP" altLang="en-US" dirty="0"/>
              <a:t>の概要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282DEE2-B3CB-8900-E972-8EB1705006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 descr="ロゴ&#10;&#10;自動的に生成された説明">
            <a:extLst>
              <a:ext uri="{FF2B5EF4-FFF2-40B4-BE49-F238E27FC236}">
                <a16:creationId xmlns:a16="http://schemas.microsoft.com/office/drawing/2014/main" id="{11556926-D1B9-AA20-CA92-28C39EF649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980728"/>
            <a:ext cx="2216820" cy="2216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0678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150265-9A5F-E667-56FA-67C291477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PostgreSQL FDW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E24B76D-E053-B148-9D53-083FFD5ED4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PostgreSQL</a:t>
            </a:r>
            <a:r>
              <a:rPr lang="ja-JP" altLang="en-US" dirty="0"/>
              <a:t>（</a:t>
            </a:r>
            <a:r>
              <a:rPr kumimoji="1" lang="en-US" altLang="ja-JP" dirty="0"/>
              <a:t>JDBC</a:t>
            </a:r>
            <a:r>
              <a:rPr kumimoji="1" lang="ja-JP" altLang="en-US" dirty="0"/>
              <a:t>）経由で</a:t>
            </a:r>
            <a:r>
              <a:rPr kumimoji="1" lang="en-US" altLang="ja-JP" dirty="0"/>
              <a:t>Tsurugi</a:t>
            </a:r>
            <a:r>
              <a:rPr kumimoji="1" lang="ja-JP" altLang="en-US" dirty="0"/>
              <a:t>にアクセスする</a:t>
            </a:r>
          </a:p>
        </p:txBody>
      </p:sp>
      <p:pic>
        <p:nvPicPr>
          <p:cNvPr id="5" name="図 4" descr="ロゴ&#10;&#10;自動的に生成された説明">
            <a:extLst>
              <a:ext uri="{FF2B5EF4-FFF2-40B4-BE49-F238E27FC236}">
                <a16:creationId xmlns:a16="http://schemas.microsoft.com/office/drawing/2014/main" id="{35A0593F-44D3-8E32-7523-C8A2C709FA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980728"/>
            <a:ext cx="2216820" cy="2216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17629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AF5C5BF4-2BC3-2C31-5E13-4D7193B95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PostgreSQL</a:t>
            </a:r>
            <a:r>
              <a:rPr kumimoji="1" lang="ja-JP" altLang="en-US" dirty="0"/>
              <a:t>経由で</a:t>
            </a:r>
            <a:r>
              <a:rPr kumimoji="1" lang="en-US" altLang="ja-JP" dirty="0"/>
              <a:t>Tsurugi</a:t>
            </a:r>
            <a:r>
              <a:rPr kumimoji="1" lang="ja-JP" altLang="en-US" dirty="0"/>
              <a:t>にアクセスする</a:t>
            </a:r>
            <a:endParaRPr kumimoji="1" lang="en-US" altLang="ja-JP" dirty="0"/>
          </a:p>
          <a:p>
            <a:pPr lvl="1"/>
            <a:r>
              <a:rPr lang="en-US" altLang="ja-JP" dirty="0"/>
              <a:t>PostgreSQL</a:t>
            </a:r>
            <a:r>
              <a:rPr lang="ja-JP" altLang="en-US" dirty="0"/>
              <a:t>の</a:t>
            </a:r>
            <a:r>
              <a:rPr lang="en-US" altLang="ja-JP" dirty="0"/>
              <a:t>Foreign Data Wrapper</a:t>
            </a:r>
            <a:r>
              <a:rPr lang="ja-JP" altLang="en-US" dirty="0"/>
              <a:t>機能を利用</a:t>
            </a:r>
            <a:endParaRPr lang="en-US" altLang="ja-JP" dirty="0"/>
          </a:p>
          <a:p>
            <a:pPr lvl="2"/>
            <a:r>
              <a:rPr lang="en-US" altLang="ja-JP" dirty="0"/>
              <a:t>PostgreSQL</a:t>
            </a:r>
            <a:r>
              <a:rPr lang="ja-JP" altLang="en-US" dirty="0"/>
              <a:t>のテーブルを操作すると、裏で</a:t>
            </a:r>
            <a:r>
              <a:rPr lang="en-US" altLang="ja-JP" dirty="0"/>
              <a:t>Tsurugi</a:t>
            </a:r>
            <a:r>
              <a:rPr lang="ja-JP" altLang="en-US" dirty="0"/>
              <a:t>にアクセスする</a:t>
            </a:r>
            <a:endParaRPr lang="en-US" altLang="ja-JP" dirty="0"/>
          </a:p>
          <a:p>
            <a:pPr lvl="1"/>
            <a:r>
              <a:rPr kumimoji="1" lang="en-US" altLang="ja-JP" dirty="0"/>
              <a:t>psql</a:t>
            </a:r>
            <a:r>
              <a:rPr kumimoji="1" lang="ja-JP" altLang="en-US" dirty="0"/>
              <a:t>や</a:t>
            </a:r>
            <a:r>
              <a:rPr kumimoji="1" lang="en-US" altLang="ja-JP" dirty="0"/>
              <a:t>PostgreSQL</a:t>
            </a:r>
            <a:r>
              <a:rPr kumimoji="1" lang="ja-JP" altLang="en-US" dirty="0"/>
              <a:t>の</a:t>
            </a:r>
            <a:r>
              <a:rPr kumimoji="1" lang="en-US" altLang="ja-JP" dirty="0"/>
              <a:t>JDBC</a:t>
            </a:r>
            <a:r>
              <a:rPr kumimoji="1" lang="ja-JP" altLang="en-US" dirty="0"/>
              <a:t>・</a:t>
            </a:r>
            <a:r>
              <a:rPr kumimoji="1" lang="en-US" altLang="ja-JP" dirty="0"/>
              <a:t>ODBC</a:t>
            </a:r>
            <a:r>
              <a:rPr kumimoji="1" lang="ja-JP" altLang="en-US" dirty="0"/>
              <a:t>が使用可能</a:t>
            </a:r>
            <a:endParaRPr kumimoji="1" lang="en-US" altLang="ja-JP" dirty="0"/>
          </a:p>
          <a:p>
            <a:pPr lvl="2"/>
            <a:r>
              <a:rPr kumimoji="1" lang="ja-JP" altLang="en-US" dirty="0"/>
              <a:t>大量データを扱うのは</a:t>
            </a:r>
            <a:r>
              <a:rPr kumimoji="1" lang="ja-JP" altLang="en-US" u="sng" dirty="0"/>
              <a:t>強く非推奨</a:t>
            </a:r>
            <a:endParaRPr kumimoji="1" lang="en-US" altLang="ja-JP" u="sng" dirty="0"/>
          </a:p>
          <a:p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119B06C-C2DF-05C5-FB63-DCE0CDBA8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PostgreSQL FDW</a:t>
            </a:r>
            <a:r>
              <a:rPr kumimoji="1" lang="ja-JP" altLang="en-US" dirty="0"/>
              <a:t>（書籍の第</a:t>
            </a:r>
            <a:r>
              <a:rPr kumimoji="1" lang="en-US" altLang="ja-JP" dirty="0"/>
              <a:t>7</a:t>
            </a:r>
            <a:r>
              <a:rPr kumimoji="1" lang="ja-JP" altLang="en-US" dirty="0"/>
              <a:t>章）</a:t>
            </a:r>
          </a:p>
        </p:txBody>
      </p:sp>
      <p:sp>
        <p:nvSpPr>
          <p:cNvPr id="5" name="フローチャート: 処理 4">
            <a:extLst>
              <a:ext uri="{FF2B5EF4-FFF2-40B4-BE49-F238E27FC236}">
                <a16:creationId xmlns:a16="http://schemas.microsoft.com/office/drawing/2014/main" id="{CA4892D8-8122-4579-7E2C-F37850122FAF}"/>
              </a:ext>
            </a:extLst>
          </p:cNvPr>
          <p:cNvSpPr/>
          <p:nvPr/>
        </p:nvSpPr>
        <p:spPr>
          <a:xfrm>
            <a:off x="899592" y="4520013"/>
            <a:ext cx="1152128" cy="648072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クライアント</a:t>
            </a:r>
          </a:p>
        </p:txBody>
      </p:sp>
      <p:sp>
        <p:nvSpPr>
          <p:cNvPr id="6" name="円柱 5">
            <a:extLst>
              <a:ext uri="{FF2B5EF4-FFF2-40B4-BE49-F238E27FC236}">
                <a16:creationId xmlns:a16="http://schemas.microsoft.com/office/drawing/2014/main" id="{B2342AA1-C4F6-D8A2-84F2-12527930B2A8}"/>
              </a:ext>
            </a:extLst>
          </p:cNvPr>
          <p:cNvSpPr/>
          <p:nvPr/>
        </p:nvSpPr>
        <p:spPr>
          <a:xfrm>
            <a:off x="2855640" y="3861048"/>
            <a:ext cx="1656184" cy="1080120"/>
          </a:xfrm>
          <a:prstGeom prst="can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PostgreSQL</a:t>
            </a:r>
            <a:endParaRPr kumimoji="1" lang="ja-JP" altLang="en-US" dirty="0"/>
          </a:p>
        </p:txBody>
      </p:sp>
      <p:sp>
        <p:nvSpPr>
          <p:cNvPr id="7" name="円柱 6">
            <a:extLst>
              <a:ext uri="{FF2B5EF4-FFF2-40B4-BE49-F238E27FC236}">
                <a16:creationId xmlns:a16="http://schemas.microsoft.com/office/drawing/2014/main" id="{514DBC0C-83C5-55A8-2442-688197AFD1FB}"/>
              </a:ext>
            </a:extLst>
          </p:cNvPr>
          <p:cNvSpPr/>
          <p:nvPr/>
        </p:nvSpPr>
        <p:spPr>
          <a:xfrm>
            <a:off x="6588224" y="3861048"/>
            <a:ext cx="1656184" cy="1080120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Tsurugi</a:t>
            </a:r>
            <a:endParaRPr kumimoji="1" lang="ja-JP" altLang="en-US" dirty="0"/>
          </a:p>
        </p:txBody>
      </p:sp>
      <p:sp>
        <p:nvSpPr>
          <p:cNvPr id="8" name="フローチャート: 代替処理 7">
            <a:extLst>
              <a:ext uri="{FF2B5EF4-FFF2-40B4-BE49-F238E27FC236}">
                <a16:creationId xmlns:a16="http://schemas.microsoft.com/office/drawing/2014/main" id="{17924075-A3E1-CA84-0D8F-6A7EF7C0439B}"/>
              </a:ext>
            </a:extLst>
          </p:cNvPr>
          <p:cNvSpPr/>
          <p:nvPr/>
        </p:nvSpPr>
        <p:spPr>
          <a:xfrm>
            <a:off x="4860032" y="4077072"/>
            <a:ext cx="1008112" cy="648072"/>
          </a:xfrm>
          <a:prstGeom prst="flowChartAlternateProcess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FDW</a:t>
            </a:r>
            <a:endParaRPr kumimoji="1" lang="ja-JP" altLang="en-US" dirty="0"/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75AFB6A0-CF36-533A-84D8-363F36EA0622}"/>
              </a:ext>
            </a:extLst>
          </p:cNvPr>
          <p:cNvCxnSpPr>
            <a:cxnSpLocks/>
            <a:stCxn id="5" idx="3"/>
            <a:endCxn id="6" idx="2"/>
          </p:cNvCxnSpPr>
          <p:nvPr/>
        </p:nvCxnSpPr>
        <p:spPr>
          <a:xfrm flipV="1">
            <a:off x="2051720" y="4401108"/>
            <a:ext cx="803920" cy="44294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A1A0735E-F794-7D14-D85A-7F7192DAAC97}"/>
              </a:ext>
            </a:extLst>
          </p:cNvPr>
          <p:cNvCxnSpPr>
            <a:cxnSpLocks/>
            <a:stCxn id="6" idx="4"/>
            <a:endCxn id="8" idx="1"/>
          </p:cNvCxnSpPr>
          <p:nvPr/>
        </p:nvCxnSpPr>
        <p:spPr>
          <a:xfrm>
            <a:off x="4511824" y="4401108"/>
            <a:ext cx="34820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BA60AD65-5927-8687-3EE9-7A38B4D3591D}"/>
              </a:ext>
            </a:extLst>
          </p:cNvPr>
          <p:cNvCxnSpPr>
            <a:cxnSpLocks/>
            <a:stCxn id="8" idx="3"/>
            <a:endCxn id="7" idx="2"/>
          </p:cNvCxnSpPr>
          <p:nvPr/>
        </p:nvCxnSpPr>
        <p:spPr>
          <a:xfrm>
            <a:off x="5868144" y="4401108"/>
            <a:ext cx="72008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吹き出し: 角を丸めた四角形 18">
            <a:extLst>
              <a:ext uri="{FF2B5EF4-FFF2-40B4-BE49-F238E27FC236}">
                <a16:creationId xmlns:a16="http://schemas.microsoft.com/office/drawing/2014/main" id="{4787675C-B0C6-F903-7AF0-62DFB3E25658}"/>
              </a:ext>
            </a:extLst>
          </p:cNvPr>
          <p:cNvSpPr/>
          <p:nvPr/>
        </p:nvSpPr>
        <p:spPr>
          <a:xfrm>
            <a:off x="2091390" y="5448365"/>
            <a:ext cx="1584176" cy="720080"/>
          </a:xfrm>
          <a:prstGeom prst="wedgeRoundRectCallout">
            <a:avLst>
              <a:gd name="adj1" fmla="val -31378"/>
              <a:gd name="adj2" fmla="val -157284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JDBC</a:t>
            </a:r>
          </a:p>
          <a:p>
            <a:pPr algn="ctr"/>
            <a:r>
              <a:rPr lang="en-US" altLang="ja-JP" dirty="0"/>
              <a:t>ODBC</a:t>
            </a:r>
            <a:endParaRPr kumimoji="1" lang="ja-JP" altLang="en-US" dirty="0"/>
          </a:p>
        </p:txBody>
      </p:sp>
      <p:sp>
        <p:nvSpPr>
          <p:cNvPr id="20" name="フローチャート: 処理 19">
            <a:extLst>
              <a:ext uri="{FF2B5EF4-FFF2-40B4-BE49-F238E27FC236}">
                <a16:creationId xmlns:a16="http://schemas.microsoft.com/office/drawing/2014/main" id="{FC3F865D-CC25-F281-3508-20E178FED1C1}"/>
              </a:ext>
            </a:extLst>
          </p:cNvPr>
          <p:cNvSpPr/>
          <p:nvPr/>
        </p:nvSpPr>
        <p:spPr>
          <a:xfrm>
            <a:off x="899592" y="3647206"/>
            <a:ext cx="1152128" cy="648072"/>
          </a:xfrm>
          <a:prstGeom prst="flowChartProcess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psql</a:t>
            </a:r>
            <a:endParaRPr kumimoji="1" lang="ja-JP" altLang="en-US" dirty="0"/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04646004-517B-A54B-984C-78BA9EC6C9FB}"/>
              </a:ext>
            </a:extLst>
          </p:cNvPr>
          <p:cNvCxnSpPr>
            <a:cxnSpLocks/>
            <a:stCxn id="20" idx="3"/>
            <a:endCxn id="6" idx="2"/>
          </p:cNvCxnSpPr>
          <p:nvPr/>
        </p:nvCxnSpPr>
        <p:spPr>
          <a:xfrm>
            <a:off x="2051720" y="3971242"/>
            <a:ext cx="803920" cy="42986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827251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AF5C5BF4-2BC3-2C31-5E13-4D7193B95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FDW</a:t>
            </a:r>
            <a:r>
              <a:rPr kumimoji="1" lang="ja-JP" altLang="en-US" dirty="0"/>
              <a:t>を使うには</a:t>
            </a:r>
            <a:r>
              <a:rPr kumimoji="1" lang="en-US" altLang="ja-JP" dirty="0"/>
              <a:t>extension</a:t>
            </a:r>
            <a:r>
              <a:rPr kumimoji="1" lang="ja-JP" altLang="en-US" dirty="0"/>
              <a:t>・</a:t>
            </a:r>
            <a:r>
              <a:rPr kumimoji="1" lang="en-US" altLang="ja-JP" dirty="0"/>
              <a:t>server</a:t>
            </a:r>
            <a:r>
              <a:rPr kumimoji="1" lang="ja-JP" altLang="en-US" dirty="0"/>
              <a:t>・</a:t>
            </a:r>
            <a:r>
              <a:rPr kumimoji="1" lang="en-US" altLang="ja-JP" dirty="0"/>
              <a:t>tablespace</a:t>
            </a:r>
            <a:r>
              <a:rPr kumimoji="1" lang="ja-JP" altLang="en-US" dirty="0"/>
              <a:t>を定義</a:t>
            </a:r>
            <a:r>
              <a:rPr lang="ja-JP" altLang="en-US" dirty="0"/>
              <a:t>する</a:t>
            </a:r>
            <a:endParaRPr lang="en-US" altLang="ja-JP" dirty="0"/>
          </a:p>
          <a:p>
            <a:r>
              <a:rPr lang="en-US" altLang="ja-JP" dirty="0"/>
              <a:t>PostgreSQL</a:t>
            </a:r>
            <a:r>
              <a:rPr lang="ja-JP" altLang="en-US" dirty="0"/>
              <a:t>側と</a:t>
            </a:r>
            <a:r>
              <a:rPr lang="en-US" altLang="ja-JP" dirty="0"/>
              <a:t>Tsurugi</a:t>
            </a:r>
            <a:r>
              <a:rPr lang="ja-JP" altLang="en-US" dirty="0"/>
              <a:t>側のテーブルを作成する</a:t>
            </a:r>
            <a:endParaRPr lang="en-US" altLang="ja-JP" dirty="0"/>
          </a:p>
          <a:p>
            <a:pPr lvl="1"/>
            <a:r>
              <a:rPr kumimoji="1" lang="en-US" altLang="ja-JP" dirty="0"/>
              <a:t>create foreign table</a:t>
            </a:r>
            <a:r>
              <a:rPr kumimoji="1" lang="ja-JP" altLang="en-US" dirty="0"/>
              <a:t>は、</a:t>
            </a:r>
            <a:r>
              <a:rPr kumimoji="1" lang="en-US" altLang="ja-JP" dirty="0"/>
              <a:t>Tsurugi</a:t>
            </a:r>
            <a:r>
              <a:rPr kumimoji="1" lang="ja-JP" altLang="en-US" dirty="0"/>
              <a:t>にテーブルを作成する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119B06C-C2DF-05C5-FB63-DCE0CDBA8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PostgreSQL FDW</a:t>
            </a:r>
            <a:r>
              <a:rPr kumimoji="1" lang="ja-JP" altLang="en-US" dirty="0"/>
              <a:t>（書籍の第</a:t>
            </a:r>
            <a:r>
              <a:rPr kumimoji="1" lang="en-US" altLang="ja-JP" dirty="0"/>
              <a:t>7</a:t>
            </a:r>
            <a:r>
              <a:rPr kumimoji="1" lang="ja-JP" altLang="en-US" dirty="0"/>
              <a:t>章）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51B494B-3B50-6C0D-BE44-98E9BBB67E80}"/>
              </a:ext>
            </a:extLst>
          </p:cNvPr>
          <p:cNvSpPr txBox="1"/>
          <p:nvPr/>
        </p:nvSpPr>
        <p:spPr>
          <a:xfrm>
            <a:off x="1259632" y="3284984"/>
            <a:ext cx="6624736" cy="280076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CREATE EXTENSION tsurugi_fdw;</a:t>
            </a: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CREATE SERVER tsurugidb FOREIGN DATA WRAPPER tsurugi_fdw;</a:t>
            </a: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CREATE TABLESPACE tsurugi LOCATION '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/tsurugi';</a:t>
            </a:r>
          </a:p>
          <a:p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CREATE TABLE tb (</a:t>
            </a:r>
            <a:b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 TABLSPACE tsurugi;</a:t>
            </a:r>
          </a:p>
          <a:p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CREATE FOREIGN TABLE tb (</a:t>
            </a: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 SERVER tsurugidb;</a:t>
            </a:r>
            <a:endParaRPr kumimoji="1" lang="ja-JP" altLang="en-US" sz="1600" b="1" dirty="0">
              <a:solidFill>
                <a:srgbClr val="CCCC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927643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AF5C5BF4-2BC3-2C31-5E13-4D7193B95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>
                <a:hlinkClick r:id="rId3"/>
              </a:rPr>
              <a:t>https://github.com/project-tsurugi/</a:t>
            </a:r>
            <a:br>
              <a:rPr kumimoji="1" lang="en-US" altLang="ja-JP" dirty="0">
                <a:hlinkClick r:id="rId3"/>
              </a:rPr>
            </a:br>
            <a:r>
              <a:rPr kumimoji="1" lang="en-US" altLang="ja-JP" dirty="0">
                <a:hlinkClick r:id="rId3"/>
              </a:rPr>
              <a:t>tsurugi_fdw/blob/master/docs/</a:t>
            </a:r>
            <a:br>
              <a:rPr kumimoji="1" lang="en-US" altLang="ja-JP" dirty="0">
                <a:hlinkClick r:id="rId3"/>
              </a:rPr>
            </a:br>
            <a:r>
              <a:rPr kumimoji="1" lang="en-US" altLang="ja-JP" dirty="0" err="1">
                <a:hlinkClick r:id="rId3"/>
              </a:rPr>
              <a:t>java_sample</a:t>
            </a:r>
            <a:r>
              <a:rPr kumimoji="1" lang="en-US" altLang="ja-JP" dirty="0">
                <a:hlinkClick r:id="rId3"/>
              </a:rPr>
              <a:t>/transaction_sample.java</a:t>
            </a:r>
            <a:endParaRPr lang="en-US" altLang="ja-JP" dirty="0"/>
          </a:p>
          <a:p>
            <a:endParaRPr kumimoji="1"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119B06C-C2DF-05C5-FB63-DCE0CDBA8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PostgreSQL FDW</a:t>
            </a:r>
            <a:r>
              <a:rPr lang="ja-JP" altLang="en-US" dirty="0"/>
              <a:t>経由の</a:t>
            </a:r>
            <a:r>
              <a:rPr lang="en-US" altLang="ja-JP" dirty="0"/>
              <a:t>JDBC</a:t>
            </a:r>
            <a:r>
              <a:rPr lang="ja-JP" altLang="en-US" dirty="0"/>
              <a:t>の例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59FF020-BE8F-EAE4-745D-8D2F12090908}"/>
              </a:ext>
            </a:extLst>
          </p:cNvPr>
          <p:cNvSpPr txBox="1"/>
          <p:nvPr/>
        </p:nvSpPr>
        <p:spPr>
          <a:xfrm>
            <a:off x="565919" y="2874422"/>
            <a:ext cx="8254553" cy="329320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String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url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= "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jdbc:postgresql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://localhost:5432/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postgres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";</a:t>
            </a:r>
          </a:p>
          <a:p>
            <a:pPr algn="l"/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Connection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connection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=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DriverManager.getConnection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url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);</a:t>
            </a:r>
          </a:p>
          <a:p>
            <a:pPr algn="l"/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Statement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st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=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connection.createStatement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();</a:t>
            </a:r>
          </a:p>
          <a:p>
            <a:pPr algn="l"/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st.execute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("SELECT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tg_start_transaction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()");</a:t>
            </a:r>
          </a:p>
          <a:p>
            <a:pPr algn="l"/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String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sql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= "INSERT INTO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tg_sample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(col, tm) VALUES (?, ?)";</a:t>
            </a:r>
          </a:p>
          <a:p>
            <a:pPr algn="l"/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PreparedStatement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ps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=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connection.prepareStatement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sql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);</a:t>
            </a:r>
          </a:p>
          <a:p>
            <a:pPr algn="l"/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ps.setInt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(1, 1);</a:t>
            </a:r>
          </a:p>
          <a:p>
            <a:pPr algn="l"/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ps.setTime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(2,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Time.valueOf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LocalTime.now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()));</a:t>
            </a:r>
          </a:p>
          <a:p>
            <a:pPr algn="l"/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ps.executeUpdate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();</a:t>
            </a:r>
          </a:p>
          <a:p>
            <a:pPr algn="l"/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st.execute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("SELECT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tg_commit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()");</a:t>
            </a:r>
          </a:p>
        </p:txBody>
      </p:sp>
    </p:spTree>
    <p:extLst>
      <p:ext uri="{BB962C8B-B14F-4D97-AF65-F5344CB8AC3E}">
        <p14:creationId xmlns:p14="http://schemas.microsoft.com/office/powerpoint/2010/main" val="322609128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AF5C5BF4-2BC3-2C31-5E13-4D7193B95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/>
              <a:t>Tsurugi</a:t>
            </a:r>
            <a:r>
              <a:rPr lang="ja-JP" altLang="en-US" dirty="0"/>
              <a:t>向けの</a:t>
            </a:r>
            <a:r>
              <a:rPr lang="en-US" altLang="ja-JP" dirty="0"/>
              <a:t>JDBC</a:t>
            </a:r>
            <a:r>
              <a:rPr lang="ja-JP" altLang="en-US" dirty="0"/>
              <a:t>が使用できたとしても、既存アプリケーション向けの単純な置き換えは難しそう</a:t>
            </a:r>
            <a:endParaRPr lang="en-US" altLang="ja-JP" dirty="0"/>
          </a:p>
          <a:p>
            <a:pPr lvl="1"/>
            <a:endParaRPr lang="en-US" altLang="ja-JP" dirty="0"/>
          </a:p>
          <a:p>
            <a:pPr lvl="1"/>
            <a:r>
              <a:rPr lang="ja-JP" altLang="en-US" dirty="0"/>
              <a:t>トランザクションオプションやコミットオプションの指定</a:t>
            </a:r>
            <a:endParaRPr lang="en-US" altLang="ja-JP" dirty="0"/>
          </a:p>
          <a:p>
            <a:pPr lvl="1"/>
            <a:endParaRPr lang="en-US" altLang="ja-JP" dirty="0"/>
          </a:p>
          <a:p>
            <a:pPr lvl="1"/>
            <a:r>
              <a:rPr lang="en-US" altLang="ja-JP" dirty="0"/>
              <a:t>select for update</a:t>
            </a:r>
            <a:r>
              <a:rPr lang="ja-JP" altLang="en-US" dirty="0"/>
              <a:t>でロックしない</a:t>
            </a:r>
            <a:endParaRPr lang="en-US" altLang="ja-JP" dirty="0"/>
          </a:p>
          <a:p>
            <a:pPr lvl="2"/>
            <a:r>
              <a:rPr lang="ja-JP" altLang="en-US" dirty="0"/>
              <a:t>現在の</a:t>
            </a:r>
            <a:r>
              <a:rPr lang="en-US" altLang="ja-JP" dirty="0"/>
              <a:t>Tsurugi</a:t>
            </a:r>
            <a:r>
              <a:rPr lang="ja-JP" altLang="en-US" dirty="0"/>
              <a:t>では</a:t>
            </a:r>
            <a:r>
              <a:rPr lang="en-US" altLang="ja-JP" dirty="0"/>
              <a:t>select</a:t>
            </a:r>
            <a:r>
              <a:rPr lang="ja-JP" altLang="en-US" dirty="0"/>
              <a:t>に</a:t>
            </a:r>
            <a:r>
              <a:rPr lang="en-US" altLang="ja-JP" dirty="0"/>
              <a:t>for update</a:t>
            </a:r>
            <a:r>
              <a:rPr lang="ja-JP" altLang="en-US" dirty="0"/>
              <a:t>を付けるとエラー</a:t>
            </a:r>
            <a:endParaRPr lang="en-US" altLang="ja-JP" dirty="0"/>
          </a:p>
          <a:p>
            <a:pPr lvl="1"/>
            <a:endParaRPr lang="en-US" altLang="ja-JP" dirty="0"/>
          </a:p>
          <a:p>
            <a:pPr lvl="1"/>
            <a:r>
              <a:rPr lang="ja-JP" altLang="en-US" dirty="0"/>
              <a:t>シリアライゼーションエラー発生時のリトライ</a:t>
            </a:r>
            <a:endParaRPr lang="en-US" altLang="ja-JP" dirty="0"/>
          </a:p>
          <a:p>
            <a:pPr lvl="2"/>
            <a:r>
              <a:rPr lang="ja-JP" altLang="en-US" dirty="0"/>
              <a:t>たぶん、既存の</a:t>
            </a:r>
            <a:r>
              <a:rPr lang="en-US" altLang="ja-JP" dirty="0"/>
              <a:t>JDBC</a:t>
            </a:r>
            <a:r>
              <a:rPr lang="ja-JP" altLang="en-US" dirty="0"/>
              <a:t>アプリケーションはリトライの仕組みが無い</a:t>
            </a:r>
            <a:endParaRPr lang="en-US" altLang="ja-JP" dirty="0"/>
          </a:p>
          <a:p>
            <a:pPr lvl="3"/>
            <a:r>
              <a:rPr lang="ja-JP" altLang="en-US" dirty="0"/>
              <a:t>たぶん、コミット時に処理可能な例外（シリアライゼーションエラー）が発生する想定が無い</a:t>
            </a:r>
            <a:endParaRPr lang="en-US" altLang="ja-JP" dirty="0"/>
          </a:p>
          <a:p>
            <a:pPr lvl="2"/>
            <a:r>
              <a:rPr lang="ja-JP" altLang="en-US" dirty="0"/>
              <a:t>フレームワークが実施してくれると嬉しい</a:t>
            </a:r>
            <a:endParaRPr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119B06C-C2DF-05C5-FB63-DCE0CDBA8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JDBC</a:t>
            </a:r>
            <a:r>
              <a:rPr kumimoji="1" lang="ja-JP" altLang="en-US" dirty="0"/>
              <a:t>が使用できても対応できなさそうなこと</a:t>
            </a:r>
          </a:p>
        </p:txBody>
      </p:sp>
    </p:spTree>
    <p:extLst>
      <p:ext uri="{BB962C8B-B14F-4D97-AF65-F5344CB8AC3E}">
        <p14:creationId xmlns:p14="http://schemas.microsoft.com/office/powerpoint/2010/main" val="313028321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150265-9A5F-E667-56FA-67C291477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Tsurugi SQL</a:t>
            </a:r>
            <a:r>
              <a:rPr kumimoji="1" lang="ja-JP" altLang="en-US" dirty="0"/>
              <a:t>コンソール（</a:t>
            </a:r>
            <a:r>
              <a:rPr kumimoji="1" lang="en-US" altLang="ja-JP" dirty="0"/>
              <a:t>tgsql</a:t>
            </a:r>
            <a:r>
              <a:rPr kumimoji="1" lang="ja-JP" altLang="en-US" dirty="0"/>
              <a:t>）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E24B76D-E053-B148-9D53-083FFD5ED4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対話形式で</a:t>
            </a:r>
            <a:r>
              <a:rPr kumimoji="1" lang="en-US" altLang="ja-JP" dirty="0"/>
              <a:t>SQL</a:t>
            </a:r>
            <a:r>
              <a:rPr kumimoji="1" lang="ja-JP" altLang="en-US" dirty="0"/>
              <a:t>を実行するツール（</a:t>
            </a:r>
            <a:r>
              <a:rPr kumimoji="1" lang="en-US" altLang="ja-JP" dirty="0"/>
              <a:t>REPL</a:t>
            </a:r>
            <a:r>
              <a:rPr kumimoji="1" lang="ja-JP" altLang="en-US" dirty="0"/>
              <a:t>）</a:t>
            </a:r>
          </a:p>
        </p:txBody>
      </p:sp>
      <p:pic>
        <p:nvPicPr>
          <p:cNvPr id="5" name="図 4" descr="ロゴ&#10;&#10;自動的に生成された説明">
            <a:extLst>
              <a:ext uri="{FF2B5EF4-FFF2-40B4-BE49-F238E27FC236}">
                <a16:creationId xmlns:a16="http://schemas.microsoft.com/office/drawing/2014/main" id="{35A0593F-44D3-8E32-7523-C8A2C709FA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980728"/>
            <a:ext cx="2216820" cy="2216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5098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8E63B106-BC8F-E64A-7392-C373225C0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Tsurugi</a:t>
            </a:r>
            <a:r>
              <a:rPr kumimoji="1" lang="ja-JP" altLang="en-US" dirty="0"/>
              <a:t>の</a:t>
            </a:r>
            <a:r>
              <a:rPr kumimoji="1" lang="en-US" altLang="ja-JP" dirty="0"/>
              <a:t>DB</a:t>
            </a:r>
            <a:r>
              <a:rPr kumimoji="1" lang="ja-JP" altLang="en-US" dirty="0"/>
              <a:t>に対して</a:t>
            </a:r>
            <a:r>
              <a:rPr kumimoji="1" lang="en-US" altLang="ja-JP" dirty="0"/>
              <a:t>SQL</a:t>
            </a:r>
            <a:r>
              <a:rPr kumimoji="1" lang="ja-JP" altLang="en-US" dirty="0"/>
              <a:t>を実行する</a:t>
            </a:r>
            <a:r>
              <a:rPr kumimoji="1" lang="en-US" altLang="ja-JP" dirty="0"/>
              <a:t>CLI</a:t>
            </a:r>
            <a:r>
              <a:rPr kumimoji="1" lang="ja-JP" altLang="en-US" dirty="0"/>
              <a:t>ツール</a:t>
            </a:r>
            <a:endParaRPr kumimoji="1" lang="en-US" altLang="ja-JP" dirty="0"/>
          </a:p>
          <a:p>
            <a:pPr lvl="1"/>
            <a:r>
              <a:rPr lang="en-US" altLang="ja-JP" dirty="0"/>
              <a:t>Tsubakuro</a:t>
            </a:r>
            <a:r>
              <a:rPr lang="ja-JP" altLang="en-US" dirty="0"/>
              <a:t>を使っている</a:t>
            </a:r>
            <a:endParaRPr lang="en-US" altLang="ja-JP" dirty="0"/>
          </a:p>
          <a:p>
            <a:pPr lvl="2"/>
            <a:r>
              <a:rPr kumimoji="1" lang="en-US" altLang="ja-JP" dirty="0"/>
              <a:t>Java</a:t>
            </a:r>
            <a:r>
              <a:rPr kumimoji="1" lang="ja-JP" altLang="en-US" dirty="0"/>
              <a:t>なので</a:t>
            </a:r>
            <a:r>
              <a:rPr kumimoji="1" lang="en-US" altLang="ja-JP" dirty="0"/>
              <a:t>Linux</a:t>
            </a:r>
            <a:r>
              <a:rPr kumimoji="1" lang="ja-JP" altLang="en-US" dirty="0"/>
              <a:t>でも</a:t>
            </a:r>
            <a:r>
              <a:rPr kumimoji="1" lang="en-US" altLang="ja-JP" dirty="0"/>
              <a:t>Windows</a:t>
            </a:r>
            <a:r>
              <a:rPr kumimoji="1" lang="ja-JP" altLang="en-US" dirty="0"/>
              <a:t>でも使用可能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1682B85-44EC-0E28-8816-573165A04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Tsurugi SQL</a:t>
            </a:r>
            <a:r>
              <a:rPr kumimoji="1" lang="ja-JP" altLang="en-US" dirty="0"/>
              <a:t>コンソール（</a:t>
            </a:r>
            <a:r>
              <a:rPr kumimoji="1" lang="en-US" altLang="ja-JP" dirty="0"/>
              <a:t>tgsql</a:t>
            </a:r>
            <a:r>
              <a:rPr kumimoji="1" lang="ja-JP" altLang="en-US" dirty="0"/>
              <a:t>）（</a:t>
            </a:r>
            <a:r>
              <a:rPr lang="ja-JP" altLang="en-US" dirty="0"/>
              <a:t>書籍の第</a:t>
            </a:r>
            <a:r>
              <a:rPr lang="en-US" altLang="ja-JP" dirty="0"/>
              <a:t>6</a:t>
            </a:r>
            <a:r>
              <a:rPr lang="ja-JP" altLang="en-US" dirty="0"/>
              <a:t>章</a:t>
            </a:r>
            <a:r>
              <a:rPr kumimoji="1" lang="ja-JP" altLang="en-US" dirty="0"/>
              <a:t>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76CF2DC-BFE5-FC28-A5CE-55CEBB45B5C7}"/>
              </a:ext>
            </a:extLst>
          </p:cNvPr>
          <p:cNvSpPr txBox="1"/>
          <p:nvPr/>
        </p:nvSpPr>
        <p:spPr>
          <a:xfrm>
            <a:off x="1259632" y="2769890"/>
            <a:ext cx="6624736" cy="353943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$ $TSURUGI_HOME/bin/tgsql -c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ipc:tsurugi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tgsql&gt; begin;</a:t>
            </a:r>
            <a:br>
              <a:rPr kumimoji="1"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en-US" altLang="ja-JP" sz="1600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transaction started. option=[</a:t>
            </a:r>
          </a:p>
          <a:p>
            <a:r>
              <a:rPr kumimoji="1" lang="en-US" altLang="ja-JP" sz="1600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type: OCC</a:t>
            </a:r>
          </a:p>
          <a:p>
            <a:r>
              <a:rPr kumimoji="1" lang="en-US" altLang="ja-JP" sz="1600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]</a:t>
            </a:r>
          </a:p>
          <a:p>
            <a:r>
              <a:rPr kumimoji="1" lang="en-US" altLang="ja-JP" sz="1600" b="1" dirty="0">
                <a:solidFill>
                  <a:srgbClr val="CCCC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Time: 48.87 </a:t>
            </a:r>
            <a:r>
              <a:rPr kumimoji="1" lang="en-US" altLang="ja-JP" sz="1600" b="1" dirty="0" err="1">
                <a:solidFill>
                  <a:srgbClr val="CCCC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ms</a:t>
            </a:r>
            <a:br>
              <a:rPr kumimoji="1"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tgsql&gt; select * from tb;</a:t>
            </a:r>
            <a:br>
              <a:rPr kumimoji="1"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[v: INT4]</a:t>
            </a:r>
          </a:p>
          <a:p>
            <a:r>
              <a:rPr kumimoji="1"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[10]</a:t>
            </a:r>
          </a:p>
          <a:p>
            <a:r>
              <a:rPr kumimoji="1" lang="en-US" altLang="ja-JP" sz="1600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(1 row)</a:t>
            </a:r>
          </a:p>
          <a:p>
            <a:r>
              <a:rPr kumimoji="1" lang="en-US" altLang="ja-JP" sz="1600" b="1" dirty="0">
                <a:solidFill>
                  <a:srgbClr val="CCCC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Time: 24.594 </a:t>
            </a:r>
            <a:r>
              <a:rPr kumimoji="1" lang="en-US" altLang="ja-JP" sz="1600" b="1" dirty="0" err="1">
                <a:solidFill>
                  <a:srgbClr val="CCCC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ms</a:t>
            </a:r>
            <a:endParaRPr kumimoji="1" lang="en-US" altLang="ja-JP" sz="1600" b="1" dirty="0">
              <a:solidFill>
                <a:srgbClr val="CCCC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tgsql&gt; commit;</a:t>
            </a:r>
          </a:p>
          <a:p>
            <a:r>
              <a:rPr kumimoji="1" lang="en-US" altLang="ja-JP" sz="1600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transaction commit(DEFAULT) finished.</a:t>
            </a:r>
          </a:p>
          <a:p>
            <a:r>
              <a:rPr kumimoji="1" lang="en-US" altLang="ja-JP" sz="1600" b="1" dirty="0">
                <a:solidFill>
                  <a:srgbClr val="CCCC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Time: 7.054 </a:t>
            </a:r>
            <a:r>
              <a:rPr kumimoji="1" lang="en-US" altLang="ja-JP" sz="1600" b="1" dirty="0" err="1">
                <a:solidFill>
                  <a:srgbClr val="CCCC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ms</a:t>
            </a:r>
            <a:endParaRPr kumimoji="1" lang="ja-JP" altLang="en-US" sz="1600" b="1" dirty="0">
              <a:solidFill>
                <a:srgbClr val="CCCC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486120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8E63B106-BC8F-E64A-7392-C373225C0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err="1"/>
              <a:t>JCommander</a:t>
            </a:r>
            <a:endParaRPr kumimoji="1" lang="en-US" altLang="ja-JP" dirty="0"/>
          </a:p>
          <a:p>
            <a:pPr lvl="1"/>
            <a:r>
              <a:rPr lang="ja-JP" altLang="en-US" dirty="0"/>
              <a:t>コマンドライン</a:t>
            </a:r>
            <a:r>
              <a:rPr kumimoji="1" lang="ja-JP" altLang="en-US" dirty="0"/>
              <a:t>引数の解析（アノテーションで定義）</a:t>
            </a:r>
            <a:endParaRPr kumimoji="1" lang="en-US" altLang="ja-JP" dirty="0"/>
          </a:p>
          <a:p>
            <a:r>
              <a:rPr kumimoji="1" lang="en-US" altLang="ja-JP" dirty="0" err="1"/>
              <a:t>JLine</a:t>
            </a:r>
            <a:endParaRPr kumimoji="1" lang="en-US" altLang="ja-JP" dirty="0"/>
          </a:p>
          <a:p>
            <a:pPr lvl="1"/>
            <a:r>
              <a:rPr lang="en-US" altLang="ja-JP" dirty="0"/>
              <a:t>REPL</a:t>
            </a:r>
            <a:r>
              <a:rPr lang="ja-JP" altLang="en-US" dirty="0"/>
              <a:t>を実現するライブラリー</a:t>
            </a:r>
            <a:endParaRPr lang="en-US" altLang="ja-JP" dirty="0"/>
          </a:p>
          <a:p>
            <a:pPr lvl="2"/>
            <a:r>
              <a:rPr kumimoji="1" lang="en-US" altLang="ja-JP" dirty="0" err="1"/>
              <a:t>JShell</a:t>
            </a:r>
            <a:r>
              <a:rPr kumimoji="1" lang="ja-JP" altLang="en-US" dirty="0"/>
              <a:t>でも使われている</a:t>
            </a:r>
            <a:endParaRPr kumimoji="1" lang="en-US" altLang="ja-JP" dirty="0"/>
          </a:p>
          <a:p>
            <a:pPr lvl="2"/>
            <a:r>
              <a:rPr kumimoji="1" lang="ja-JP" altLang="en-US" dirty="0"/>
              <a:t>主要な端末（</a:t>
            </a:r>
            <a:r>
              <a:rPr lang="en-US" altLang="ja-JP" dirty="0"/>
              <a:t>Linux</a:t>
            </a:r>
            <a:r>
              <a:rPr lang="ja-JP" altLang="en-US" dirty="0"/>
              <a:t>や</a:t>
            </a:r>
            <a:r>
              <a:rPr lang="en-US" altLang="ja-JP" dirty="0"/>
              <a:t>Windows</a:t>
            </a:r>
            <a:r>
              <a:rPr kumimoji="1" lang="ja-JP" altLang="en-US" dirty="0"/>
              <a:t>）に対応している</a:t>
            </a:r>
            <a:endParaRPr kumimoji="1" lang="en-US" altLang="ja-JP" dirty="0"/>
          </a:p>
          <a:p>
            <a:pPr lvl="1"/>
            <a:r>
              <a:rPr lang="ja-JP" altLang="en-US" dirty="0"/>
              <a:t>複数行入力（</a:t>
            </a:r>
            <a:r>
              <a:rPr lang="en-US" altLang="ja-JP" dirty="0"/>
              <a:t>SQL</a:t>
            </a:r>
            <a:r>
              <a:rPr lang="ja-JP" altLang="en-US" dirty="0"/>
              <a:t>は複数行にまたがる事も多い）</a:t>
            </a:r>
            <a:endParaRPr lang="en-US" altLang="ja-JP" dirty="0"/>
          </a:p>
          <a:p>
            <a:pPr lvl="1"/>
            <a:r>
              <a:rPr lang="ja-JP" altLang="en-US" dirty="0"/>
              <a:t>文字色・太字</a:t>
            </a:r>
            <a:endParaRPr lang="en-US" altLang="ja-JP" dirty="0"/>
          </a:p>
          <a:p>
            <a:pPr lvl="1"/>
            <a:r>
              <a:rPr kumimoji="1" lang="ja-JP" altLang="en-US" dirty="0"/>
              <a:t>キーバインド</a:t>
            </a:r>
            <a:endParaRPr kumimoji="1" lang="en-US" altLang="ja-JP" dirty="0"/>
          </a:p>
          <a:p>
            <a:pPr lvl="2"/>
            <a:r>
              <a:rPr lang="ja-JP" altLang="en-US" dirty="0"/>
              <a:t>カーソルキーの上下で履歴移動、</a:t>
            </a:r>
            <a:r>
              <a:rPr lang="en-US" altLang="ja-JP" dirty="0" err="1"/>
              <a:t>Ctrl+R</a:t>
            </a:r>
            <a:r>
              <a:rPr lang="ja-JP" altLang="en-US" dirty="0"/>
              <a:t>でコマンド履歴検索</a:t>
            </a:r>
            <a:endParaRPr lang="en-US" altLang="ja-JP" dirty="0"/>
          </a:p>
          <a:p>
            <a:pPr lvl="2"/>
            <a:r>
              <a:rPr kumimoji="1" lang="ja-JP" altLang="en-US" dirty="0"/>
              <a:t>タブキーで入力補完</a:t>
            </a:r>
            <a:endParaRPr kumimoji="1" lang="en-US" altLang="ja-JP" dirty="0"/>
          </a:p>
          <a:p>
            <a:pPr lvl="3"/>
            <a:r>
              <a:rPr lang="ja-JP" altLang="en-US" dirty="0"/>
              <a:t>補完候補は自力で用意する必要あり</a:t>
            </a:r>
            <a:endParaRPr lang="en-US" altLang="ja-JP" dirty="0"/>
          </a:p>
          <a:p>
            <a:pPr lvl="4"/>
            <a:r>
              <a:rPr lang="ja-JP" altLang="en-US" dirty="0"/>
              <a:t>カーソル位置に応じた補完候補生成にはパーサーも必要なため、今の</a:t>
            </a:r>
            <a:r>
              <a:rPr lang="en-US" altLang="ja-JP" dirty="0"/>
              <a:t>tgsql</a:t>
            </a:r>
            <a:r>
              <a:rPr lang="ja-JP" altLang="en-US" dirty="0"/>
              <a:t>では簡易的なもののみ実装</a:t>
            </a:r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1682B85-44EC-0E28-8816-573165A04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tgsql</a:t>
            </a:r>
            <a:r>
              <a:rPr kumimoji="1" lang="ja-JP" altLang="en-US" dirty="0"/>
              <a:t>で使用しているライブラリー</a:t>
            </a:r>
          </a:p>
        </p:txBody>
      </p:sp>
    </p:spTree>
    <p:extLst>
      <p:ext uri="{BB962C8B-B14F-4D97-AF65-F5344CB8AC3E}">
        <p14:creationId xmlns:p14="http://schemas.microsoft.com/office/powerpoint/2010/main" val="256816477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8E63B106-BC8F-E64A-7392-C373225C0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select</a:t>
            </a:r>
            <a:r>
              <a:rPr kumimoji="1" lang="ja-JP" altLang="en-US" dirty="0"/>
              <a:t>結果の整形</a:t>
            </a:r>
            <a:endParaRPr kumimoji="1" lang="en-US" altLang="ja-JP" dirty="0"/>
          </a:p>
          <a:p>
            <a:pPr lvl="1"/>
            <a:r>
              <a:rPr lang="ja-JP" altLang="en-US" dirty="0"/>
              <a:t>現状では</a:t>
            </a:r>
            <a:r>
              <a:rPr lang="en-US" altLang="ja-JP" dirty="0" err="1"/>
              <a:t>List#toString</a:t>
            </a:r>
            <a:r>
              <a:rPr lang="en-US" altLang="ja-JP" dirty="0"/>
              <a:t>()</a:t>
            </a:r>
            <a:r>
              <a:rPr lang="ja-JP" altLang="en-US" dirty="0"/>
              <a:t>で出力している＾＾；</a:t>
            </a:r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pPr lvl="1"/>
            <a:r>
              <a:rPr lang="ja-JP" altLang="en-US" dirty="0"/>
              <a:t>表形式で（いわゆる全角文字も含めて）桁数を揃えて出力できるライブラリーがあったら、教えて下さい</a:t>
            </a:r>
            <a:r>
              <a:rPr lang="en-US" altLang="ja-JP" dirty="0" err="1"/>
              <a:t>orz</a:t>
            </a:r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1682B85-44EC-0E28-8816-573165A04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tgsql</a:t>
            </a:r>
            <a:r>
              <a:rPr kumimoji="1" lang="ja-JP" altLang="en-US" dirty="0"/>
              <a:t>の</a:t>
            </a:r>
            <a:r>
              <a:rPr kumimoji="1" lang="en-US" altLang="ja-JP" dirty="0"/>
              <a:t>TODO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0C765F9-C881-3CEA-444B-F7D9BB35A89C}"/>
              </a:ext>
            </a:extLst>
          </p:cNvPr>
          <p:cNvSpPr txBox="1"/>
          <p:nvPr/>
        </p:nvSpPr>
        <p:spPr>
          <a:xfrm>
            <a:off x="1259632" y="2348880"/>
            <a:ext cx="6624736" cy="181588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tgsql&gt; select * from customer;</a:t>
            </a: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[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c_id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 INT8,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c_name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 CHARACTER,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c_age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 INT4]</a:t>
            </a:r>
          </a:p>
          <a:p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[1, Hello, 51]</a:t>
            </a:r>
          </a:p>
          <a:p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[2, World, 130]</a:t>
            </a:r>
          </a:p>
          <a:p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[3, Tsurugi, 0]</a:t>
            </a:r>
          </a:p>
          <a:p>
            <a:r>
              <a:rPr lang="en-US" altLang="ja-JP" sz="160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(3 rows)</a:t>
            </a:r>
          </a:p>
          <a:p>
            <a:r>
              <a:rPr lang="en-US" altLang="ja-JP" sz="1600" dirty="0">
                <a:solidFill>
                  <a:srgbClr val="CCCC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Time: 9.61 </a:t>
            </a:r>
            <a:r>
              <a:rPr lang="en-US" altLang="ja-JP" sz="1600" dirty="0" err="1">
                <a:solidFill>
                  <a:srgbClr val="CCCC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ms</a:t>
            </a:r>
            <a:endParaRPr lang="en-US" altLang="ja-JP" sz="1600" dirty="0">
              <a:solidFill>
                <a:srgbClr val="CCCC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80451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150265-9A5F-E667-56FA-67C291477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Embulk</a:t>
            </a:r>
            <a:r>
              <a:rPr kumimoji="1" lang="ja-JP" altLang="en-US" dirty="0"/>
              <a:t>プラグイン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E24B76D-E053-B148-9D53-083FFD5ED4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Embulk</a:t>
            </a:r>
            <a:r>
              <a:rPr lang="ja-JP" altLang="en-US" dirty="0"/>
              <a:t>（</a:t>
            </a:r>
            <a:r>
              <a:rPr lang="en-US" altLang="ja-JP" dirty="0"/>
              <a:t>ETL</a:t>
            </a:r>
            <a:r>
              <a:rPr lang="ja-JP" altLang="en-US" dirty="0"/>
              <a:t>ツール）で</a:t>
            </a:r>
            <a:r>
              <a:rPr lang="en-US" altLang="ja-JP" dirty="0"/>
              <a:t>Tsurugi</a:t>
            </a:r>
            <a:r>
              <a:rPr lang="ja-JP" altLang="en-US" dirty="0"/>
              <a:t>にアクセス</a:t>
            </a:r>
            <a:endParaRPr kumimoji="1" lang="ja-JP" altLang="en-US" dirty="0"/>
          </a:p>
        </p:txBody>
      </p:sp>
      <p:pic>
        <p:nvPicPr>
          <p:cNvPr id="5" name="図 4" descr="ロゴ&#10;&#10;自動的に生成された説明">
            <a:extLst>
              <a:ext uri="{FF2B5EF4-FFF2-40B4-BE49-F238E27FC236}">
                <a16:creationId xmlns:a16="http://schemas.microsoft.com/office/drawing/2014/main" id="{35A0593F-44D3-8E32-7523-C8A2C709FA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980728"/>
            <a:ext cx="2216820" cy="2216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257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3051CB28-0951-99A8-0028-396FD0E62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ja-JP" dirty="0"/>
              <a:t>OSS</a:t>
            </a:r>
            <a:r>
              <a:rPr kumimoji="1" lang="ja-JP" altLang="en-US" dirty="0"/>
              <a:t>の</a:t>
            </a:r>
            <a:r>
              <a:rPr kumimoji="1" lang="en-US" altLang="ja-JP" dirty="0"/>
              <a:t>RDBMS</a:t>
            </a:r>
          </a:p>
          <a:p>
            <a:pPr lvl="1"/>
            <a:r>
              <a:rPr kumimoji="1" lang="en-US" altLang="ja-JP" dirty="0">
                <a:hlinkClick r:id="rId3"/>
              </a:rPr>
              <a:t>https://www.tsurugidb.com/</a:t>
            </a:r>
            <a:endParaRPr kumimoji="1" lang="en-US" altLang="ja-JP" dirty="0"/>
          </a:p>
          <a:p>
            <a:pPr lvl="1"/>
            <a:r>
              <a:rPr kumimoji="1" lang="en-US" altLang="ja-JP" dirty="0">
                <a:hlinkClick r:id="rId4"/>
              </a:rPr>
              <a:t>https://github.com/project-tsurugi/tsurugidb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NEDO</a:t>
            </a:r>
            <a:r>
              <a:rPr kumimoji="1" lang="ja-JP" altLang="en-US" dirty="0"/>
              <a:t>の支援を受けて、各大学研究機関・</a:t>
            </a:r>
            <a:r>
              <a:rPr kumimoji="1" lang="en-US" altLang="ja-JP" dirty="0"/>
              <a:t>NEC</a:t>
            </a:r>
            <a:r>
              <a:rPr kumimoji="1" lang="ja-JP" altLang="en-US" dirty="0"/>
              <a:t>・ノーチラス各社が協力して開発</a:t>
            </a:r>
            <a:endParaRPr lang="en-US" altLang="ja-JP" dirty="0"/>
          </a:p>
          <a:p>
            <a:pPr lvl="1"/>
            <a:r>
              <a:rPr lang="en-US" altLang="ja-JP" dirty="0"/>
              <a:t>Apache License 2.0</a:t>
            </a:r>
          </a:p>
          <a:p>
            <a:pPr lvl="1"/>
            <a:endParaRPr kumimoji="1" lang="en-US" altLang="ja-JP" dirty="0"/>
          </a:p>
          <a:p>
            <a:r>
              <a:rPr kumimoji="1" lang="ja-JP" altLang="en-US" dirty="0"/>
              <a:t>インメモリー</a:t>
            </a:r>
            <a:r>
              <a:rPr kumimoji="1" lang="en-US" altLang="ja-JP" dirty="0"/>
              <a:t>DB</a:t>
            </a:r>
          </a:p>
          <a:p>
            <a:pPr lvl="1"/>
            <a:r>
              <a:rPr kumimoji="1" lang="ja-JP" altLang="en-US" dirty="0"/>
              <a:t>現代的なメニーコア・大容量メモリーのハードウェアが対象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現時点では単ノード。将来的にはレプリケーションも</a:t>
            </a:r>
            <a:endParaRPr kumimoji="1" lang="en-US" altLang="ja-JP" dirty="0"/>
          </a:p>
          <a:p>
            <a:pPr lvl="1"/>
            <a:endParaRPr lang="en-US" altLang="ja-JP" dirty="0"/>
          </a:p>
          <a:p>
            <a:r>
              <a:rPr lang="ja-JP" altLang="en-US" dirty="0"/>
              <a:t>トランザクション分離レベルは</a:t>
            </a:r>
            <a:r>
              <a:rPr lang="en-US" altLang="ja-JP" dirty="0"/>
              <a:t>SERIALIZABLE</a:t>
            </a:r>
          </a:p>
          <a:p>
            <a:pPr lvl="1"/>
            <a:r>
              <a:rPr kumimoji="1" lang="en-US" altLang="ja-JP" dirty="0"/>
              <a:t>Tsurugi</a:t>
            </a:r>
            <a:r>
              <a:rPr kumimoji="1" lang="ja-JP" altLang="en-US" dirty="0"/>
              <a:t>を使う際に従来の</a:t>
            </a:r>
            <a:r>
              <a:rPr kumimoji="1" lang="en-US" altLang="ja-JP" dirty="0"/>
              <a:t>RDBMS</a:t>
            </a:r>
            <a:r>
              <a:rPr kumimoji="1" lang="ja-JP" altLang="en-US" dirty="0"/>
              <a:t>とは異なる考慮が必要</a:t>
            </a:r>
            <a:endParaRPr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3EFFD019-B4BB-993D-CBF8-42BEE7876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Tsurugi</a:t>
            </a:r>
            <a:r>
              <a:rPr kumimoji="1" lang="ja-JP" altLang="en-US" dirty="0"/>
              <a:t>（劔）とは</a:t>
            </a:r>
          </a:p>
        </p:txBody>
      </p:sp>
    </p:spTree>
    <p:extLst>
      <p:ext uri="{BB962C8B-B14F-4D97-AF65-F5344CB8AC3E}">
        <p14:creationId xmlns:p14="http://schemas.microsoft.com/office/powerpoint/2010/main" val="349339806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43F50A4A-1BA5-82E5-E33B-1796EEBAC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/>
              <a:t>Embulk</a:t>
            </a:r>
            <a:r>
              <a:rPr kumimoji="1" lang="ja-JP" altLang="en-US" dirty="0"/>
              <a:t>は、</a:t>
            </a:r>
            <a:r>
              <a:rPr kumimoji="1" lang="en-US" altLang="ja-JP" dirty="0"/>
              <a:t>OSS</a:t>
            </a:r>
            <a:r>
              <a:rPr kumimoji="1" lang="ja-JP" altLang="en-US" dirty="0"/>
              <a:t>の</a:t>
            </a:r>
            <a:r>
              <a:rPr kumimoji="1" lang="en-US" altLang="ja-JP" dirty="0"/>
              <a:t>ETL</a:t>
            </a:r>
            <a:r>
              <a:rPr kumimoji="1" lang="ja-JP" altLang="en-US" dirty="0"/>
              <a:t>ツール</a:t>
            </a:r>
            <a:endParaRPr kumimoji="1" lang="en-US" altLang="ja-JP" dirty="0"/>
          </a:p>
          <a:p>
            <a:pPr lvl="1"/>
            <a:r>
              <a:rPr lang="ja-JP" altLang="en-US" dirty="0"/>
              <a:t>プラグインで各種</a:t>
            </a:r>
            <a:r>
              <a:rPr lang="en-US" altLang="ja-JP" dirty="0"/>
              <a:t>RDBMS</a:t>
            </a:r>
            <a:r>
              <a:rPr lang="ja-JP" altLang="en-US" dirty="0"/>
              <a:t>等に対応している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embulk-input-tsurugidb</a:t>
            </a:r>
          </a:p>
          <a:p>
            <a:r>
              <a:rPr lang="en-US" altLang="ja-JP" dirty="0"/>
              <a:t>embulk-output-tsurugidb</a:t>
            </a:r>
          </a:p>
          <a:p>
            <a:pPr lvl="1"/>
            <a:r>
              <a:rPr lang="en-US" altLang="ja-JP" dirty="0"/>
              <a:t>Tsurugi</a:t>
            </a:r>
            <a:r>
              <a:rPr lang="ja-JP" altLang="en-US" dirty="0"/>
              <a:t>の公式ツールではない</a:t>
            </a:r>
            <a:endParaRPr lang="en-US" altLang="ja-JP" dirty="0"/>
          </a:p>
          <a:p>
            <a:pPr lvl="2"/>
            <a:r>
              <a:rPr lang="en-US" altLang="ja-JP" dirty="0">
                <a:hlinkClick r:id="rId2"/>
              </a:rPr>
              <a:t>https://github.com/hishidama/embulk-input-tsurugidb</a:t>
            </a:r>
            <a:endParaRPr lang="en-US" altLang="ja-JP" dirty="0"/>
          </a:p>
          <a:p>
            <a:pPr lvl="2"/>
            <a:r>
              <a:rPr lang="en-US" altLang="ja-JP" dirty="0">
                <a:hlinkClick r:id="rId2"/>
              </a:rPr>
              <a:t>https://github.com/hishidama/embulk-output-tsurugidb</a:t>
            </a:r>
            <a:endParaRPr lang="en-US" altLang="ja-JP" dirty="0"/>
          </a:p>
          <a:p>
            <a:pPr lvl="1"/>
            <a:r>
              <a:rPr lang="en-US" altLang="ja-JP" dirty="0"/>
              <a:t>Embulk0.10</a:t>
            </a:r>
            <a:r>
              <a:rPr lang="ja-JP" altLang="en-US" dirty="0"/>
              <a:t>以降</a:t>
            </a:r>
            <a:endParaRPr lang="en-US" altLang="ja-JP" dirty="0"/>
          </a:p>
          <a:p>
            <a:pPr lvl="2"/>
            <a:r>
              <a:rPr lang="en-US" altLang="ja-JP" dirty="0"/>
              <a:t>Embulk</a:t>
            </a:r>
            <a:r>
              <a:rPr lang="ja-JP" altLang="en-US" dirty="0"/>
              <a:t>の公式な対応</a:t>
            </a:r>
            <a:r>
              <a:rPr lang="en-US" altLang="ja-JP" dirty="0"/>
              <a:t>Java</a:t>
            </a:r>
            <a:r>
              <a:rPr lang="ja-JP" altLang="en-US" dirty="0"/>
              <a:t>バージョンは</a:t>
            </a:r>
            <a:r>
              <a:rPr lang="en-US" altLang="ja-JP" dirty="0"/>
              <a:t>Java8</a:t>
            </a:r>
            <a:r>
              <a:rPr lang="ja-JP" altLang="en-US" dirty="0"/>
              <a:t>だが、</a:t>
            </a:r>
            <a:r>
              <a:rPr lang="en-US" altLang="ja-JP" dirty="0"/>
              <a:t>Java11</a:t>
            </a:r>
            <a:r>
              <a:rPr lang="ja-JP" altLang="en-US" dirty="0"/>
              <a:t>が必要</a:t>
            </a:r>
            <a:endParaRPr lang="en-US" altLang="ja-JP" dirty="0"/>
          </a:p>
          <a:p>
            <a:pPr lvl="1"/>
            <a:r>
              <a:rPr kumimoji="1" lang="en-US" altLang="ja-JP" dirty="0"/>
              <a:t>config</a:t>
            </a:r>
            <a:r>
              <a:rPr kumimoji="1" lang="ja-JP" altLang="en-US" dirty="0"/>
              <a:t>の書き方は</a:t>
            </a:r>
            <a:r>
              <a:rPr kumimoji="1" lang="en-US" altLang="ja-JP" dirty="0"/>
              <a:t>PostgreSQL</a:t>
            </a:r>
            <a:r>
              <a:rPr kumimoji="1" lang="ja-JP" altLang="en-US" dirty="0"/>
              <a:t>の</a:t>
            </a:r>
            <a:r>
              <a:rPr kumimoji="1" lang="en-US" altLang="ja-JP" dirty="0"/>
              <a:t>Embulk</a:t>
            </a:r>
            <a:r>
              <a:rPr kumimoji="1" lang="ja-JP" altLang="en-US" dirty="0"/>
              <a:t>プラグインと互換</a:t>
            </a:r>
            <a:endParaRPr lang="en-US" altLang="ja-JP" dirty="0"/>
          </a:p>
          <a:p>
            <a:pPr lvl="2"/>
            <a:r>
              <a:rPr kumimoji="1" lang="en-US" altLang="ja-JP" dirty="0"/>
              <a:t>Tsurugi</a:t>
            </a:r>
            <a:r>
              <a:rPr kumimoji="1" lang="ja-JP" altLang="en-US" dirty="0"/>
              <a:t>側で未実装な機能があるため、完全互換ではない</a:t>
            </a:r>
            <a:endParaRPr kumimoji="1"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E790FF1D-0A55-4575-E445-C9E658B1C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Embulk</a:t>
            </a:r>
            <a:r>
              <a:rPr kumimoji="1" lang="ja-JP" altLang="en-US" dirty="0"/>
              <a:t>プラグイン</a:t>
            </a:r>
          </a:p>
        </p:txBody>
      </p:sp>
    </p:spTree>
    <p:extLst>
      <p:ext uri="{BB962C8B-B14F-4D97-AF65-F5344CB8AC3E}">
        <p14:creationId xmlns:p14="http://schemas.microsoft.com/office/powerpoint/2010/main" val="6327319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43F50A4A-1BA5-82E5-E33B-1796EEBAC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embulk-input-tsurugidb</a:t>
            </a:r>
            <a:r>
              <a:rPr lang="ja-JP" altLang="en-US" dirty="0"/>
              <a:t>と</a:t>
            </a:r>
            <a:r>
              <a:rPr lang="en-US" altLang="ja-JP" dirty="0"/>
              <a:t>embulk-output-tsurugidb</a:t>
            </a:r>
            <a:r>
              <a:rPr lang="ja-JP" altLang="en-US" dirty="0"/>
              <a:t>で</a:t>
            </a:r>
            <a:r>
              <a:rPr lang="en-US" altLang="ja-JP" dirty="0"/>
              <a:t>IPC</a:t>
            </a:r>
            <a:r>
              <a:rPr lang="ja-JP" altLang="en-US" dirty="0"/>
              <a:t>接続を同時に使おうとすると</a:t>
            </a:r>
            <a:r>
              <a:rPr lang="en-US" altLang="ja-JP" b="0" i="0" dirty="0" err="1">
                <a:solidFill>
                  <a:schemeClr val="accent2"/>
                </a:solidFill>
                <a:effectLst/>
                <a:latin typeface="Monaco"/>
              </a:rPr>
              <a:t>java.lang.UnsatisfiedLinkError</a:t>
            </a:r>
            <a:r>
              <a:rPr lang="en-US" altLang="ja-JP" b="0" i="0" dirty="0">
                <a:solidFill>
                  <a:schemeClr val="accent2"/>
                </a:solidFill>
                <a:effectLst/>
                <a:latin typeface="Monaco"/>
              </a:rPr>
              <a:t>: Native Library </a:t>
            </a:r>
            <a:r>
              <a:rPr lang="ja-JP" altLang="en-US" b="0" i="0" dirty="0">
                <a:solidFill>
                  <a:schemeClr val="accent2"/>
                </a:solidFill>
                <a:effectLst/>
                <a:latin typeface="Monaco"/>
              </a:rPr>
              <a:t> </a:t>
            </a:r>
            <a:r>
              <a:rPr lang="en-US" altLang="ja-JP" b="0" i="0" dirty="0">
                <a:solidFill>
                  <a:schemeClr val="accent2"/>
                </a:solidFill>
                <a:effectLst/>
                <a:latin typeface="Monaco"/>
              </a:rPr>
              <a:t>libtsubakuro.so already loaded in another </a:t>
            </a:r>
            <a:r>
              <a:rPr lang="en-US" altLang="ja-JP" b="0" i="0" dirty="0" err="1">
                <a:solidFill>
                  <a:schemeClr val="accent2"/>
                </a:solidFill>
                <a:effectLst/>
                <a:latin typeface="Monaco"/>
              </a:rPr>
              <a:t>classloader</a:t>
            </a:r>
            <a:endParaRPr kumimoji="1" lang="en-US" altLang="ja-JP" dirty="0">
              <a:solidFill>
                <a:schemeClr val="accent2"/>
              </a:solidFill>
            </a:endParaRPr>
          </a:p>
          <a:p>
            <a:pPr lvl="1"/>
            <a:r>
              <a:rPr kumimoji="1" lang="en-US" altLang="ja-JP" dirty="0"/>
              <a:t>Tsubakuro</a:t>
            </a:r>
            <a:r>
              <a:rPr kumimoji="1" lang="ja-JP" altLang="en-US" dirty="0"/>
              <a:t>の</a:t>
            </a:r>
            <a:r>
              <a:rPr kumimoji="1" lang="en-US" altLang="ja-JP" dirty="0"/>
              <a:t>IPC</a:t>
            </a:r>
            <a:r>
              <a:rPr kumimoji="1" lang="ja-JP" altLang="en-US" dirty="0"/>
              <a:t>接続では</a:t>
            </a:r>
            <a:r>
              <a:rPr kumimoji="1" lang="en-US" altLang="ja-JP" dirty="0"/>
              <a:t>native library</a:t>
            </a:r>
            <a:r>
              <a:rPr kumimoji="1" lang="ja-JP" altLang="en-US" dirty="0"/>
              <a:t>（</a:t>
            </a:r>
            <a:r>
              <a:rPr lang="en-US" altLang="ja-JP" b="0" i="0" dirty="0">
                <a:solidFill>
                  <a:srgbClr val="1D1C1D"/>
                </a:solidFill>
                <a:effectLst/>
                <a:latin typeface="Monaco"/>
              </a:rPr>
              <a:t>libtsubakuro.so</a:t>
            </a:r>
            <a:r>
              <a:rPr kumimoji="1" lang="ja-JP" altLang="en-US" dirty="0"/>
              <a:t>）を使っている</a:t>
            </a:r>
            <a:endParaRPr kumimoji="1" lang="en-US" altLang="ja-JP" dirty="0"/>
          </a:p>
          <a:p>
            <a:pPr lvl="2"/>
            <a:r>
              <a:rPr lang="en-US" altLang="ja-JP" dirty="0"/>
              <a:t>Foreign Function and Memory API</a:t>
            </a:r>
            <a:r>
              <a:rPr lang="ja-JP" altLang="en-US" dirty="0"/>
              <a:t>が</a:t>
            </a:r>
            <a:r>
              <a:rPr lang="en-US" altLang="ja-JP" dirty="0"/>
              <a:t>Java11</a:t>
            </a:r>
            <a:r>
              <a:rPr lang="ja-JP" altLang="en-US" dirty="0"/>
              <a:t>にあれば</a:t>
            </a:r>
            <a:r>
              <a:rPr lang="en-US" altLang="ja-JP" dirty="0"/>
              <a:t>…</a:t>
            </a:r>
            <a:endParaRPr kumimoji="1" lang="en-US" altLang="ja-JP" dirty="0"/>
          </a:p>
          <a:p>
            <a:pPr lvl="1"/>
            <a:r>
              <a:rPr lang="en-US" altLang="ja-JP" dirty="0"/>
              <a:t>Java</a:t>
            </a:r>
            <a:r>
              <a:rPr lang="ja-JP" altLang="en-US" dirty="0"/>
              <a:t>では複数のクラスローダーで同一の</a:t>
            </a:r>
            <a:r>
              <a:rPr lang="en-US" altLang="ja-JP" dirty="0"/>
              <a:t>native library</a:t>
            </a:r>
            <a:r>
              <a:rPr lang="ja-JP" altLang="en-US" dirty="0"/>
              <a:t>をロードすることが出来ない</a:t>
            </a:r>
            <a:endParaRPr lang="en-US" altLang="ja-JP" dirty="0"/>
          </a:p>
          <a:p>
            <a:pPr lvl="1"/>
            <a:r>
              <a:rPr kumimoji="1" lang="en-US" altLang="ja-JP" dirty="0"/>
              <a:t>Embulk</a:t>
            </a:r>
            <a:r>
              <a:rPr kumimoji="1" lang="ja-JP" altLang="en-US" dirty="0"/>
              <a:t>ではプラグイン毎にクラスローダーを用意して</a:t>
            </a:r>
            <a:r>
              <a:rPr kumimoji="1" lang="en-US" altLang="ja-JP" dirty="0"/>
              <a:t>jar</a:t>
            </a:r>
            <a:r>
              <a:rPr kumimoji="1" lang="ja-JP" altLang="en-US" dirty="0"/>
              <a:t>ファイルを読み込む</a:t>
            </a:r>
            <a:endParaRPr kumimoji="1"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E790FF1D-0A55-4575-E445-C9E658B1C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native</a:t>
            </a:r>
            <a:r>
              <a:rPr lang="ja-JP" altLang="en-US" dirty="0"/>
              <a:t> </a:t>
            </a:r>
            <a:r>
              <a:rPr lang="en-US" altLang="ja-JP" dirty="0"/>
              <a:t>library</a:t>
            </a:r>
            <a:r>
              <a:rPr lang="ja-JP" altLang="en-US" dirty="0"/>
              <a:t>のロード問題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3026742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43F50A4A-1BA5-82E5-E33B-1796EEBAC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ja-JP" dirty="0"/>
              <a:t>Embulk 0.9</a:t>
            </a:r>
            <a:r>
              <a:rPr kumimoji="1" lang="ja-JP" altLang="en-US" dirty="0"/>
              <a:t>以前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Java8</a:t>
            </a:r>
            <a:endParaRPr lang="en-US" altLang="ja-JP" dirty="0"/>
          </a:p>
          <a:p>
            <a:pPr lvl="2"/>
            <a:r>
              <a:rPr kumimoji="1" lang="en-US" altLang="ja-JP" dirty="0"/>
              <a:t>Java9</a:t>
            </a:r>
            <a:r>
              <a:rPr kumimoji="1" lang="ja-JP" altLang="en-US" dirty="0"/>
              <a:t>以降では動作しない（</a:t>
            </a:r>
            <a:r>
              <a:rPr kumimoji="1" lang="en-US" altLang="ja-JP" dirty="0" err="1"/>
              <a:t>javax</a:t>
            </a:r>
            <a:r>
              <a:rPr kumimoji="1" lang="ja-JP" altLang="en-US" dirty="0"/>
              <a:t>系が無い）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Ruby</a:t>
            </a:r>
            <a:r>
              <a:rPr kumimoji="1" lang="ja-JP" altLang="en-US" dirty="0"/>
              <a:t>に依存（</a:t>
            </a:r>
            <a:r>
              <a:rPr kumimoji="1" lang="en-US" altLang="ja-JP" dirty="0" err="1"/>
              <a:t>JRuby</a:t>
            </a:r>
            <a:r>
              <a:rPr kumimoji="1" lang="ja-JP" altLang="en-US" dirty="0"/>
              <a:t>を使用）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プラグインは</a:t>
            </a:r>
            <a:r>
              <a:rPr lang="en-US" altLang="ja-JP" dirty="0"/>
              <a:t>ruby gems</a:t>
            </a:r>
            <a:r>
              <a:rPr lang="ja-JP" altLang="en-US" dirty="0"/>
              <a:t>で管理</a:t>
            </a:r>
            <a:endParaRPr kumimoji="1" lang="en-US" altLang="ja-JP" dirty="0"/>
          </a:p>
          <a:p>
            <a:r>
              <a:rPr kumimoji="1" lang="en-US" altLang="ja-JP" dirty="0"/>
              <a:t>Embulk 0.10</a:t>
            </a:r>
          </a:p>
          <a:p>
            <a:pPr lvl="1"/>
            <a:r>
              <a:rPr lang="ja-JP" altLang="en-US" dirty="0"/>
              <a:t>依存関係の整理用（</a:t>
            </a:r>
            <a:r>
              <a:rPr lang="en-US" altLang="ja-JP" dirty="0"/>
              <a:t>Embulk 0.11</a:t>
            </a:r>
            <a:r>
              <a:rPr lang="ja-JP" altLang="en-US" dirty="0"/>
              <a:t>への過渡期）</a:t>
            </a:r>
            <a:endParaRPr kumimoji="1" lang="en-US" altLang="ja-JP" dirty="0"/>
          </a:p>
          <a:p>
            <a:r>
              <a:rPr kumimoji="1" lang="en-US" altLang="ja-JP" dirty="0"/>
              <a:t>Embulk 0.11</a:t>
            </a:r>
          </a:p>
          <a:p>
            <a:pPr lvl="1"/>
            <a:r>
              <a:rPr kumimoji="1" lang="en-US" altLang="ja-JP" dirty="0"/>
              <a:t>Java8</a:t>
            </a:r>
          </a:p>
          <a:p>
            <a:pPr lvl="2"/>
            <a:r>
              <a:rPr kumimoji="1" lang="en-US" altLang="ja-JP" dirty="0"/>
              <a:t>Java9</a:t>
            </a:r>
            <a:r>
              <a:rPr kumimoji="1" lang="ja-JP" altLang="en-US" dirty="0"/>
              <a:t>以降でも</a:t>
            </a:r>
            <a:r>
              <a:rPr lang="ja-JP" altLang="en-US" dirty="0"/>
              <a:t>動作する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Ruby</a:t>
            </a:r>
            <a:r>
              <a:rPr kumimoji="1" lang="ja-JP" altLang="en-US" dirty="0"/>
              <a:t>から脱却</a:t>
            </a:r>
            <a:endParaRPr kumimoji="1" lang="en-US" altLang="ja-JP" dirty="0"/>
          </a:p>
          <a:p>
            <a:pPr lvl="1"/>
            <a:r>
              <a:rPr lang="ja-JP" altLang="en-US" dirty="0"/>
              <a:t>プラグインは</a:t>
            </a:r>
            <a:r>
              <a:rPr lang="en-US" altLang="ja-JP" dirty="0"/>
              <a:t>Maven</a:t>
            </a:r>
            <a:r>
              <a:rPr lang="ja-JP" altLang="en-US" dirty="0"/>
              <a:t>セントラルリポジトリーで管理</a:t>
            </a:r>
            <a:endParaRPr lang="en-US" altLang="ja-JP" dirty="0"/>
          </a:p>
          <a:p>
            <a:pPr lvl="2"/>
            <a:r>
              <a:rPr lang="ja-JP" altLang="en-US" dirty="0"/>
              <a:t>実行時に</a:t>
            </a:r>
            <a:r>
              <a:rPr lang="en-US" altLang="ja-JP" dirty="0"/>
              <a:t>Maven</a:t>
            </a:r>
            <a:r>
              <a:rPr lang="ja-JP" altLang="en-US" dirty="0"/>
              <a:t>ローカルリポジトリーから</a:t>
            </a:r>
            <a:r>
              <a:rPr lang="en-US" altLang="ja-JP" dirty="0"/>
              <a:t>jar</a:t>
            </a:r>
            <a:r>
              <a:rPr lang="ja-JP" altLang="en-US" dirty="0"/>
              <a:t>ファイルを読む</a:t>
            </a:r>
            <a:endParaRPr kumimoji="1"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E790FF1D-0A55-4575-E445-C9E658B1C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（余談）</a:t>
            </a:r>
            <a:r>
              <a:rPr kumimoji="1" lang="en-US" altLang="ja-JP" dirty="0"/>
              <a:t>Embulk</a:t>
            </a:r>
            <a:r>
              <a:rPr kumimoji="1" lang="ja-JP" altLang="en-US" dirty="0"/>
              <a:t>のバージョン</a:t>
            </a:r>
          </a:p>
        </p:txBody>
      </p:sp>
    </p:spTree>
    <p:extLst>
      <p:ext uri="{BB962C8B-B14F-4D97-AF65-F5344CB8AC3E}">
        <p14:creationId xmlns:p14="http://schemas.microsoft.com/office/powerpoint/2010/main" val="308355771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645BF2-54A9-D613-1BEA-7B5BC89AC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クライアントツール・ライブラリー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4E6463D-B9BC-3605-6E78-2837B1DAA4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Tsurugi</a:t>
            </a:r>
            <a:r>
              <a:rPr kumimoji="1" lang="ja-JP" altLang="en-US" dirty="0"/>
              <a:t>のクライアントツール・ライブラリーの紹介</a:t>
            </a:r>
          </a:p>
        </p:txBody>
      </p:sp>
      <p:pic>
        <p:nvPicPr>
          <p:cNvPr id="5" name="図 4" descr="ロゴ&#10;&#10;自動的に生成された説明">
            <a:extLst>
              <a:ext uri="{FF2B5EF4-FFF2-40B4-BE49-F238E27FC236}">
                <a16:creationId xmlns:a16="http://schemas.microsoft.com/office/drawing/2014/main" id="{0F4D4F18-55E4-722B-1AA9-0ABB58A74D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980728"/>
            <a:ext cx="2216820" cy="2216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33332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8E63B106-BC8F-E64A-7392-C373225C0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Tsurugi</a:t>
            </a:r>
            <a:r>
              <a:rPr lang="ja-JP" altLang="en-US" dirty="0"/>
              <a:t>サーバーの起動や停止を行う</a:t>
            </a:r>
            <a:r>
              <a:rPr lang="en-US" altLang="ja-JP" dirty="0"/>
              <a:t>CLI</a:t>
            </a:r>
            <a:r>
              <a:rPr lang="ja-JP" altLang="en-US" dirty="0"/>
              <a:t>ツール</a:t>
            </a:r>
            <a:endParaRPr lang="en-US" altLang="ja-JP" dirty="0"/>
          </a:p>
          <a:p>
            <a:r>
              <a:rPr lang="ja-JP" altLang="en-US" dirty="0"/>
              <a:t>構成定義ファイルを指定する</a:t>
            </a:r>
            <a:endParaRPr lang="en-US" altLang="ja-JP" dirty="0"/>
          </a:p>
          <a:p>
            <a:pPr lvl="1"/>
            <a:r>
              <a:rPr lang="en-US" altLang="ja-JP" dirty="0"/>
              <a:t>Tsurugi</a:t>
            </a:r>
            <a:r>
              <a:rPr lang="ja-JP" altLang="en-US" dirty="0"/>
              <a:t>サーバーの設定値（</a:t>
            </a:r>
            <a:r>
              <a:rPr lang="en-US" altLang="ja-JP" dirty="0"/>
              <a:t>IPC</a:t>
            </a:r>
            <a:r>
              <a:rPr lang="ja-JP" altLang="en-US" dirty="0"/>
              <a:t>接続のデータベース名や</a:t>
            </a:r>
            <a:r>
              <a:rPr lang="en-US" altLang="ja-JP" dirty="0"/>
              <a:t>TCP</a:t>
            </a:r>
            <a:r>
              <a:rPr lang="ja-JP" altLang="en-US" dirty="0"/>
              <a:t>接続のポート番号、永続化データを置くディレクトリー等）を記述する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例</a:t>
            </a:r>
            <a:endParaRPr lang="en-US" altLang="ja-JP" dirty="0"/>
          </a:p>
          <a:p>
            <a:pPr lvl="1"/>
            <a:r>
              <a:rPr lang="en-US" altLang="ja-JP" dirty="0"/>
              <a:t>tgctl start --conf tsurugi.ini</a:t>
            </a:r>
          </a:p>
          <a:p>
            <a:pPr lvl="1"/>
            <a:r>
              <a:rPr lang="en-US" altLang="ja-JP" dirty="0"/>
              <a:t>tgctl shutdown --conf tsurugi.ini</a:t>
            </a:r>
          </a:p>
          <a:p>
            <a:pPr lvl="1"/>
            <a:r>
              <a:rPr lang="en-US" altLang="ja-JP" dirty="0"/>
              <a:t>tgctl status --conf tsurugi.ini</a:t>
            </a:r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1682B85-44EC-0E28-8816-573165A04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tgctl</a:t>
            </a:r>
            <a:r>
              <a:rPr kumimoji="1" lang="ja-JP" altLang="en-US" dirty="0"/>
              <a:t>コマンド（</a:t>
            </a:r>
            <a:r>
              <a:rPr lang="ja-JP" altLang="en-US" dirty="0"/>
              <a:t>書籍の第</a:t>
            </a:r>
            <a:r>
              <a:rPr lang="en-US" altLang="ja-JP" dirty="0"/>
              <a:t>12</a:t>
            </a:r>
            <a:r>
              <a:rPr lang="ja-JP" altLang="en-US" dirty="0"/>
              <a:t>章</a:t>
            </a:r>
            <a:r>
              <a:rPr kumimoji="1" lang="ja-JP" altLang="en-US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417550655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8E63B106-BC8F-E64A-7392-C373225C0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Tsurugi</a:t>
            </a:r>
            <a:r>
              <a:rPr kumimoji="1" lang="ja-JP" altLang="en-US" dirty="0"/>
              <a:t>の</a:t>
            </a:r>
            <a:r>
              <a:rPr lang="ja-JP" altLang="en-US" dirty="0"/>
              <a:t>テーブルのデータをファイルに出力する</a:t>
            </a:r>
            <a:r>
              <a:rPr lang="en-US" altLang="ja-JP" dirty="0"/>
              <a:t>CLI</a:t>
            </a:r>
            <a:r>
              <a:rPr kumimoji="1" lang="ja-JP" altLang="en-US" dirty="0"/>
              <a:t>ツール</a:t>
            </a:r>
            <a:endParaRPr kumimoji="1" lang="en-US" altLang="ja-JP" dirty="0"/>
          </a:p>
          <a:p>
            <a:pPr lvl="1"/>
            <a:r>
              <a:rPr lang="en-US" altLang="ja-JP" dirty="0"/>
              <a:t>IPC</a:t>
            </a:r>
            <a:r>
              <a:rPr lang="ja-JP" altLang="en-US" dirty="0"/>
              <a:t>接続のみ（</a:t>
            </a:r>
            <a:r>
              <a:rPr lang="en-US" altLang="ja-JP" dirty="0"/>
              <a:t>Tsurugi</a:t>
            </a:r>
            <a:r>
              <a:rPr lang="ja-JP" altLang="en-US" dirty="0"/>
              <a:t>と同じサーバー上でしか使えない）</a:t>
            </a:r>
            <a:endParaRPr lang="en-US" altLang="ja-JP" dirty="0"/>
          </a:p>
          <a:p>
            <a:pPr lvl="1"/>
            <a:r>
              <a:rPr kumimoji="1" lang="ja-JP" altLang="en-US" dirty="0"/>
              <a:t>現時点では</a:t>
            </a:r>
            <a:r>
              <a:rPr kumimoji="1" lang="en-US" altLang="ja-JP" dirty="0"/>
              <a:t>Parquet</a:t>
            </a:r>
            <a:r>
              <a:rPr kumimoji="1" lang="ja-JP" altLang="en-US" dirty="0"/>
              <a:t>と</a:t>
            </a:r>
            <a:r>
              <a:rPr kumimoji="1" lang="en-US" altLang="ja-JP" dirty="0"/>
              <a:t>Arrow</a:t>
            </a:r>
            <a:r>
              <a:rPr kumimoji="1" lang="ja-JP" altLang="en-US" dirty="0"/>
              <a:t>に対応（</a:t>
            </a:r>
            <a:r>
              <a:rPr kumimoji="1" lang="en-US" altLang="ja-JP" dirty="0"/>
              <a:t>csv</a:t>
            </a:r>
            <a:r>
              <a:rPr kumimoji="1" lang="ja-JP" altLang="en-US" dirty="0"/>
              <a:t>には未対応）</a:t>
            </a:r>
            <a:endParaRPr kumimoji="1" lang="en-US" altLang="ja-JP" dirty="0"/>
          </a:p>
          <a:p>
            <a:pPr lvl="1"/>
            <a:endParaRPr lang="en-US" altLang="ja-JP" dirty="0"/>
          </a:p>
          <a:p>
            <a:pPr lvl="1"/>
            <a:endParaRPr lang="en-US" altLang="ja-JP" dirty="0"/>
          </a:p>
          <a:p>
            <a:pPr lvl="1"/>
            <a:endParaRPr lang="en-US" altLang="ja-JP" dirty="0"/>
          </a:p>
          <a:p>
            <a:pPr lvl="1"/>
            <a:endParaRPr lang="en-US" altLang="ja-JP" dirty="0"/>
          </a:p>
          <a:p>
            <a:pPr lvl="1"/>
            <a:endParaRPr lang="en-US" altLang="ja-JP" dirty="0"/>
          </a:p>
          <a:p>
            <a:pPr lvl="1"/>
            <a:endParaRPr lang="en-US" altLang="ja-JP" dirty="0"/>
          </a:p>
          <a:p>
            <a:pPr lvl="1"/>
            <a:r>
              <a:rPr lang="ja-JP" altLang="en-US" dirty="0"/>
              <a:t>テーブルにロードするツールは未実装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1682B85-44EC-0E28-8816-573165A04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Tsurugi</a:t>
            </a:r>
            <a:r>
              <a:rPr kumimoji="1" lang="ja-JP" altLang="en-US" dirty="0"/>
              <a:t> テーブルダンプツール（</a:t>
            </a:r>
            <a:r>
              <a:rPr kumimoji="1" lang="en-US" altLang="ja-JP" dirty="0" err="1"/>
              <a:t>tgdump</a:t>
            </a:r>
            <a:r>
              <a:rPr kumimoji="1" lang="ja-JP" altLang="en-US" dirty="0"/>
              <a:t>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76CF2DC-BFE5-FC28-A5CE-55CEBB45B5C7}"/>
              </a:ext>
            </a:extLst>
          </p:cNvPr>
          <p:cNvSpPr txBox="1"/>
          <p:nvPr/>
        </p:nvSpPr>
        <p:spPr>
          <a:xfrm>
            <a:off x="1043608" y="3284984"/>
            <a:ext cx="6984776" cy="83099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$ bin/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tgdump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-c 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ipc:tsurugi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--to /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tmp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/dump --profile parquet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tb</a:t>
            </a: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$ ls /</a:t>
            </a:r>
            <a:r>
              <a:rPr lang="en-US" altLang="ja-JP" sz="1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tmp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/dump/tb/</a:t>
            </a:r>
            <a:b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d1711356156_0_0.parquet</a:t>
            </a:r>
          </a:p>
        </p:txBody>
      </p:sp>
    </p:spTree>
    <p:extLst>
      <p:ext uri="{BB962C8B-B14F-4D97-AF65-F5344CB8AC3E}">
        <p14:creationId xmlns:p14="http://schemas.microsoft.com/office/powerpoint/2010/main" val="359512357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7E0D1D81-DE39-D309-DFA6-2EF89E40F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Web</a:t>
            </a:r>
            <a:r>
              <a:rPr kumimoji="1" lang="ja-JP" altLang="en-US" dirty="0"/>
              <a:t>インターフェース（</a:t>
            </a:r>
            <a:r>
              <a:rPr kumimoji="1" lang="en-US" altLang="ja-JP" dirty="0"/>
              <a:t>REST API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pPr lvl="1"/>
            <a:r>
              <a:rPr lang="ja-JP" altLang="en-US" dirty="0"/>
              <a:t>任意の</a:t>
            </a:r>
            <a:r>
              <a:rPr lang="en-US" altLang="ja-JP" dirty="0"/>
              <a:t>SQL</a:t>
            </a:r>
            <a:r>
              <a:rPr lang="ja-JP" altLang="en-US" dirty="0"/>
              <a:t>を実行するものではなく、</a:t>
            </a:r>
            <a:r>
              <a:rPr lang="en-US" altLang="ja-JP" dirty="0"/>
              <a:t>DB</a:t>
            </a:r>
            <a:r>
              <a:rPr lang="ja-JP" altLang="en-US" dirty="0"/>
              <a:t>の運用管理が目的</a:t>
            </a:r>
            <a:endParaRPr lang="en-US" altLang="ja-JP" dirty="0"/>
          </a:p>
          <a:p>
            <a:pPr lvl="1"/>
            <a:r>
              <a:rPr lang="en-US" altLang="ja-JP" dirty="0"/>
              <a:t>WebAdmin</a:t>
            </a:r>
            <a:r>
              <a:rPr lang="ja-JP" altLang="en-US" dirty="0"/>
              <a:t>（</a:t>
            </a:r>
            <a:r>
              <a:rPr lang="en-US" altLang="ja-JP" dirty="0"/>
              <a:t>Web</a:t>
            </a:r>
            <a:r>
              <a:rPr lang="ja-JP" altLang="en-US" dirty="0"/>
              <a:t>ブラウザーによる</a:t>
            </a:r>
            <a:r>
              <a:rPr lang="en-US" altLang="ja-JP" dirty="0"/>
              <a:t>GUI</a:t>
            </a:r>
            <a:r>
              <a:rPr lang="ja-JP" altLang="en-US" dirty="0"/>
              <a:t>ツール）と</a:t>
            </a:r>
            <a:r>
              <a:rPr lang="en-US" altLang="ja-JP" dirty="0"/>
              <a:t>Remote CLI</a:t>
            </a:r>
            <a:r>
              <a:rPr lang="ja-JP" altLang="en-US" dirty="0"/>
              <a:t>（クライアントの</a:t>
            </a:r>
            <a:r>
              <a:rPr lang="en-US" altLang="ja-JP" dirty="0"/>
              <a:t>CUI</a:t>
            </a:r>
            <a:r>
              <a:rPr lang="ja-JP" altLang="en-US" dirty="0"/>
              <a:t>ツール）だけ有償</a:t>
            </a:r>
            <a:endParaRPr lang="en-US" altLang="ja-JP" dirty="0"/>
          </a:p>
          <a:p>
            <a:pPr lvl="1"/>
            <a:endParaRPr lang="en-US" altLang="ja-JP" dirty="0"/>
          </a:p>
          <a:p>
            <a:r>
              <a:rPr lang="ja-JP" altLang="en-US" dirty="0"/>
              <a:t>データベースのバックアップ・リストア</a:t>
            </a:r>
            <a:endParaRPr lang="en-US" altLang="ja-JP" dirty="0"/>
          </a:p>
          <a:p>
            <a:r>
              <a:rPr kumimoji="1" lang="ja-JP" altLang="en-US" dirty="0"/>
              <a:t>テーブルのダンプ・ロード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csv</a:t>
            </a:r>
            <a:r>
              <a:rPr lang="ja-JP" altLang="en-US" dirty="0"/>
              <a:t>および</a:t>
            </a:r>
            <a:r>
              <a:rPr kumimoji="1" lang="en-US" altLang="ja-JP" dirty="0"/>
              <a:t>parquet</a:t>
            </a:r>
            <a:r>
              <a:rPr kumimoji="1" lang="ja-JP" altLang="en-US" dirty="0"/>
              <a:t>ファイル</a:t>
            </a:r>
            <a:endParaRPr kumimoji="1" lang="en-US" altLang="ja-JP" dirty="0"/>
          </a:p>
          <a:p>
            <a:pPr lvl="1"/>
            <a:r>
              <a:rPr lang="ja-JP" altLang="en-US" dirty="0"/>
              <a:t>大量データアクセス向け</a:t>
            </a:r>
            <a:endParaRPr lang="en-US" altLang="ja-JP" dirty="0"/>
          </a:p>
          <a:p>
            <a:pPr lvl="1"/>
            <a:r>
              <a:rPr kumimoji="1" lang="en-US" altLang="ja-JP" dirty="0"/>
              <a:t>Asakusa Framework</a:t>
            </a:r>
            <a:r>
              <a:rPr kumimoji="1" lang="ja-JP" altLang="en-US" dirty="0"/>
              <a:t>もこの機能を使う予定</a:t>
            </a:r>
            <a:endParaRPr kumimoji="1"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B813CFD1-0925-6512-B8FC-2ABE18E9C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Belayer</a:t>
            </a:r>
            <a:r>
              <a:rPr kumimoji="1" lang="ja-JP" altLang="en-US" dirty="0"/>
              <a:t>（</a:t>
            </a:r>
            <a:r>
              <a:rPr kumimoji="1" lang="en-US" altLang="ja-JP" dirty="0"/>
              <a:t>Web API</a:t>
            </a:r>
            <a:r>
              <a:rPr kumimoji="1" lang="ja-JP" altLang="en-US" dirty="0"/>
              <a:t>）（書籍の第</a:t>
            </a:r>
            <a:r>
              <a:rPr lang="en-US" altLang="ja-JP" dirty="0"/>
              <a:t>9</a:t>
            </a:r>
            <a:r>
              <a:rPr kumimoji="1" lang="ja-JP" altLang="en-US" dirty="0"/>
              <a:t>章）</a:t>
            </a:r>
          </a:p>
        </p:txBody>
      </p:sp>
    </p:spTree>
    <p:extLst>
      <p:ext uri="{BB962C8B-B14F-4D97-AF65-F5344CB8AC3E}">
        <p14:creationId xmlns:p14="http://schemas.microsoft.com/office/powerpoint/2010/main" val="15251594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43F50A4A-1BA5-82E5-E33B-1796EEBAC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イベントログサービス</a:t>
            </a:r>
            <a:endParaRPr lang="en-US" altLang="ja-JP" dirty="0"/>
          </a:p>
          <a:p>
            <a:pPr lvl="1"/>
            <a:r>
              <a:rPr kumimoji="1" lang="ja-JP" altLang="en-US" dirty="0"/>
              <a:t>各種イベントログや監査ログを検索・集計するツール</a:t>
            </a:r>
            <a:endParaRPr kumimoji="1" lang="en-US" altLang="ja-JP" dirty="0"/>
          </a:p>
          <a:p>
            <a:pPr lvl="2"/>
            <a:r>
              <a:rPr lang="en-US" altLang="ja-JP" dirty="0"/>
              <a:t>DB</a:t>
            </a:r>
            <a:r>
              <a:rPr lang="ja-JP" altLang="en-US" dirty="0"/>
              <a:t>開始・終了</a:t>
            </a:r>
            <a:endParaRPr lang="en-US" altLang="ja-JP" dirty="0"/>
          </a:p>
          <a:p>
            <a:pPr lvl="2"/>
            <a:r>
              <a:rPr kumimoji="1" lang="ja-JP" altLang="en-US" dirty="0"/>
              <a:t>セッション開始・終了</a:t>
            </a:r>
            <a:endParaRPr kumimoji="1" lang="en-US" altLang="ja-JP" dirty="0"/>
          </a:p>
          <a:p>
            <a:pPr lvl="2"/>
            <a:r>
              <a:rPr lang="ja-JP" altLang="en-US" dirty="0"/>
              <a:t>トランザクション開始・終了</a:t>
            </a:r>
            <a:endParaRPr lang="en-US" altLang="ja-JP" dirty="0"/>
          </a:p>
          <a:p>
            <a:pPr lvl="2"/>
            <a:r>
              <a:rPr kumimoji="1" lang="en-US" altLang="ja-JP" dirty="0"/>
              <a:t>SQL</a:t>
            </a:r>
            <a:r>
              <a:rPr kumimoji="1" lang="ja-JP" altLang="en-US" dirty="0"/>
              <a:t>実行開始・終了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セッション・トランザクション・</a:t>
            </a:r>
            <a:r>
              <a:rPr kumimoji="1" lang="en-US" altLang="ja-JP" dirty="0"/>
              <a:t>SQL</a:t>
            </a:r>
            <a:r>
              <a:rPr kumimoji="1" lang="ja-JP" altLang="en-US" dirty="0"/>
              <a:t>の状態を取得できる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有償</a:t>
            </a:r>
            <a:endParaRPr kumimoji="1" lang="en-US" altLang="ja-JP" dirty="0"/>
          </a:p>
          <a:p>
            <a:pPr lvl="1"/>
            <a:endParaRPr kumimoji="1"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E790FF1D-0A55-4575-E445-C9E658B1C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Altimeter</a:t>
            </a:r>
            <a:r>
              <a:rPr lang="ja-JP" altLang="en-US" dirty="0"/>
              <a:t> （開発中）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7284874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6693B2E9-C72A-39AB-DB52-B19F9A32BB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Tsurugi</a:t>
            </a:r>
            <a:r>
              <a:rPr kumimoji="1" lang="ja-JP" altLang="en-US" dirty="0"/>
              <a:t>サーバー</a:t>
            </a:r>
            <a:r>
              <a:rPr lang="ja-JP" altLang="en-US" dirty="0"/>
              <a:t>に</a:t>
            </a:r>
            <a:r>
              <a:rPr kumimoji="1" lang="ja-JP" altLang="en-US" dirty="0"/>
              <a:t>アクセスする為のクライアントライブラリーは、現在は</a:t>
            </a:r>
            <a:r>
              <a:rPr kumimoji="1" lang="en-US" altLang="ja-JP" dirty="0"/>
              <a:t>Java</a:t>
            </a:r>
            <a:r>
              <a:rPr kumimoji="1" lang="ja-JP" altLang="en-US" dirty="0"/>
              <a:t>のみ提供（</a:t>
            </a:r>
            <a:r>
              <a:rPr kumimoji="1" lang="en-US" altLang="ja-JP" dirty="0"/>
              <a:t>Tsubakuro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endParaRPr lang="en-US" altLang="ja-JP" dirty="0"/>
          </a:p>
          <a:p>
            <a:r>
              <a:rPr lang="en-US" altLang="ja-JP" dirty="0"/>
              <a:t>C++</a:t>
            </a:r>
            <a:r>
              <a:rPr lang="ja-JP" altLang="en-US" dirty="0"/>
              <a:t>ライブラリーを提供予定</a:t>
            </a:r>
            <a:endParaRPr lang="en-US" altLang="ja-JP" dirty="0"/>
          </a:p>
          <a:p>
            <a:pPr lvl="1"/>
            <a:r>
              <a:rPr kumimoji="1" lang="en-US" altLang="ja-JP" dirty="0"/>
              <a:t>C++</a:t>
            </a:r>
            <a:r>
              <a:rPr kumimoji="1" lang="ja-JP" altLang="en-US" dirty="0"/>
              <a:t>ライブラリーを呼ぶことが出来る言語であれば、これを使って</a:t>
            </a:r>
            <a:r>
              <a:rPr kumimoji="1" lang="en-US" altLang="ja-JP" dirty="0"/>
              <a:t>Tsurugi</a:t>
            </a:r>
            <a:r>
              <a:rPr kumimoji="1" lang="ja-JP" altLang="en-US" dirty="0"/>
              <a:t>サーバー</a:t>
            </a:r>
            <a:r>
              <a:rPr lang="ja-JP" altLang="en-US" dirty="0"/>
              <a:t>にアクセスできる</a:t>
            </a:r>
            <a:r>
              <a:rPr kumimoji="1" lang="ja-JP" altLang="en-US" dirty="0"/>
              <a:t>。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非同期</a:t>
            </a:r>
            <a:r>
              <a:rPr kumimoji="1" lang="en-US" altLang="ja-JP" dirty="0"/>
              <a:t>API</a:t>
            </a:r>
            <a:r>
              <a:rPr lang="ja-JP" altLang="en-US" dirty="0"/>
              <a:t>である事</a:t>
            </a:r>
            <a:r>
              <a:rPr kumimoji="1" lang="ja-JP" altLang="en-US" dirty="0"/>
              <a:t>や</a:t>
            </a:r>
            <a:r>
              <a:rPr lang="en-US" altLang="ja-JP" dirty="0"/>
              <a:t>select</a:t>
            </a:r>
            <a:r>
              <a:rPr lang="ja-JP" altLang="en-US" dirty="0"/>
              <a:t>結果の扱い方（</a:t>
            </a:r>
            <a:r>
              <a:rPr lang="en-US" altLang="ja-JP" dirty="0" err="1"/>
              <a:t>ResultSet</a:t>
            </a:r>
            <a:r>
              <a:rPr lang="ja-JP" altLang="en-US" dirty="0"/>
              <a:t>）は</a:t>
            </a:r>
            <a:r>
              <a:rPr lang="en-US" altLang="ja-JP" dirty="0"/>
              <a:t>Tsubakuro</a:t>
            </a:r>
            <a:r>
              <a:rPr lang="ja-JP" altLang="en-US" dirty="0"/>
              <a:t>と同様になる予定。</a:t>
            </a:r>
            <a:endParaRPr lang="en-US" altLang="ja-JP" dirty="0"/>
          </a:p>
          <a:p>
            <a:pPr lvl="2"/>
            <a:r>
              <a:rPr kumimoji="1" lang="en-US" altLang="ja-JP" dirty="0"/>
              <a:t>Future</a:t>
            </a:r>
            <a:r>
              <a:rPr kumimoji="1" lang="ja-JP" altLang="en-US" dirty="0"/>
              <a:t>は使わないかも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通信データは</a:t>
            </a:r>
            <a:r>
              <a:rPr kumimoji="1" lang="en-US" altLang="ja-JP" dirty="0"/>
              <a:t>protocol buffers</a:t>
            </a:r>
            <a:r>
              <a:rPr kumimoji="1" lang="ja-JP" altLang="en-US" dirty="0"/>
              <a:t>でエンコードされているので、それをデコードするのはライブラリーを呼ぶ側が行う予定。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B0DBAE13-170E-6591-FB17-75C9E6F4A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クライアント</a:t>
            </a:r>
            <a:r>
              <a:rPr kumimoji="1" lang="en-US" altLang="ja-JP" dirty="0"/>
              <a:t>C++</a:t>
            </a:r>
            <a:r>
              <a:rPr kumimoji="1" lang="ja-JP" altLang="en-US" dirty="0"/>
              <a:t>ライブラリー（予定）</a:t>
            </a:r>
          </a:p>
        </p:txBody>
      </p:sp>
    </p:spTree>
    <p:extLst>
      <p:ext uri="{BB962C8B-B14F-4D97-AF65-F5344CB8AC3E}">
        <p14:creationId xmlns:p14="http://schemas.microsoft.com/office/powerpoint/2010/main" val="55361919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41D4BD-969D-CDEC-101C-8A4A4FA94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まとめ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162207-62E7-D628-0687-0A8E4C1ADC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終わり</a:t>
            </a:r>
          </a:p>
        </p:txBody>
      </p:sp>
      <p:pic>
        <p:nvPicPr>
          <p:cNvPr id="5" name="図 4" descr="ロゴ&#10;&#10;自動的に生成された説明">
            <a:extLst>
              <a:ext uri="{FF2B5EF4-FFF2-40B4-BE49-F238E27FC236}">
                <a16:creationId xmlns:a16="http://schemas.microsoft.com/office/drawing/2014/main" id="{9E9632D0-95DE-D1BA-652E-7272F2B228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980728"/>
            <a:ext cx="2216820" cy="2216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663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6B0E938D-9C50-CE08-0B05-8B36E25C6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『</a:t>
            </a:r>
            <a:r>
              <a:rPr lang="ja-JP" altLang="en-US" dirty="0"/>
              <a:t>次世代高速オープンソース</a:t>
            </a:r>
            <a:r>
              <a:rPr lang="en-US" altLang="ja-JP" dirty="0"/>
              <a:t>RDB</a:t>
            </a:r>
            <a:r>
              <a:rPr lang="ja-JP" altLang="en-US" dirty="0"/>
              <a:t> </a:t>
            </a:r>
            <a:r>
              <a:rPr lang="en-US" altLang="ja-JP" dirty="0"/>
              <a:t>Tsurugi』</a:t>
            </a:r>
          </a:p>
          <a:p>
            <a:pPr lvl="1"/>
            <a:r>
              <a:rPr kumimoji="1" lang="en-US" altLang="ja-JP" dirty="0"/>
              <a:t>2023/10/5</a:t>
            </a:r>
            <a:r>
              <a:rPr kumimoji="1" lang="ja-JP" altLang="en-US" dirty="0"/>
              <a:t>の</a:t>
            </a:r>
            <a:r>
              <a:rPr kumimoji="1" lang="en-US" altLang="ja-JP" dirty="0"/>
              <a:t>Tsurugi 1.0.0-BETA1</a:t>
            </a:r>
            <a:r>
              <a:rPr kumimoji="1" lang="ja-JP" altLang="en-US" dirty="0"/>
              <a:t>公開と同時に、</a:t>
            </a:r>
            <a:r>
              <a:rPr kumimoji="1" lang="en-US" altLang="ja-JP" dirty="0"/>
              <a:t>Tsurugi</a:t>
            </a:r>
            <a:r>
              <a:rPr kumimoji="1" lang="ja-JP" altLang="en-US" dirty="0"/>
              <a:t>を解説した書籍が発売</a:t>
            </a:r>
            <a:endParaRPr kumimoji="1"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5B562AED-1C32-E038-5ABC-29492C58A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Tsurugi</a:t>
            </a:r>
            <a:r>
              <a:rPr kumimoji="1" lang="ja-JP" altLang="en-US" dirty="0"/>
              <a:t>の書籍</a:t>
            </a:r>
          </a:p>
        </p:txBody>
      </p:sp>
      <p:pic>
        <p:nvPicPr>
          <p:cNvPr id="5" name="図 4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BE6C391F-2E75-3356-3D74-A29C5B0713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2674353"/>
            <a:ext cx="2880320" cy="370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2609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EDE018F9-DD3C-F621-3FCA-6B4DC5D3B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/>
              <a:t>Tsurugi</a:t>
            </a:r>
            <a:r>
              <a:rPr kumimoji="1" lang="ja-JP" altLang="en-US" dirty="0"/>
              <a:t>はメニーコア・大容量メモリーを前提としたインメモリー</a:t>
            </a:r>
            <a:r>
              <a:rPr lang="ja-JP" altLang="en-US" dirty="0"/>
              <a:t>の</a:t>
            </a:r>
            <a:r>
              <a:rPr lang="en-US" altLang="ja-JP" dirty="0"/>
              <a:t>RDBMS</a:t>
            </a:r>
          </a:p>
          <a:p>
            <a:pPr lvl="1"/>
            <a:endParaRPr kumimoji="1" lang="en-US" altLang="ja-JP" dirty="0"/>
          </a:p>
          <a:p>
            <a:r>
              <a:rPr kumimoji="1" lang="en-US" altLang="ja-JP" dirty="0"/>
              <a:t>Tsurugi</a:t>
            </a:r>
            <a:r>
              <a:rPr kumimoji="1" lang="ja-JP" altLang="en-US" dirty="0"/>
              <a:t>のトランザクション分離レベルは</a:t>
            </a:r>
            <a:r>
              <a:rPr kumimoji="1" lang="en-US" altLang="ja-JP" dirty="0"/>
              <a:t>SERIALIZABLE</a:t>
            </a:r>
          </a:p>
          <a:p>
            <a:pPr lvl="1"/>
            <a:r>
              <a:rPr kumimoji="1" lang="ja-JP" altLang="en-US" dirty="0"/>
              <a:t>トランザクション開始時にトランザクション種別（</a:t>
            </a:r>
            <a:r>
              <a:rPr kumimoji="1" lang="en-US" altLang="ja-JP" dirty="0"/>
              <a:t>OCC</a:t>
            </a:r>
            <a:r>
              <a:rPr kumimoji="1" lang="ja-JP" altLang="en-US" dirty="0"/>
              <a:t>・</a:t>
            </a:r>
            <a:r>
              <a:rPr kumimoji="1" lang="en-US" altLang="ja-JP" dirty="0"/>
              <a:t>LTX</a:t>
            </a:r>
            <a:r>
              <a:rPr kumimoji="1" lang="ja-JP" altLang="en-US" dirty="0"/>
              <a:t>・</a:t>
            </a:r>
            <a:r>
              <a:rPr kumimoji="1" lang="en-US" altLang="ja-JP" dirty="0"/>
              <a:t>RTX</a:t>
            </a:r>
            <a:r>
              <a:rPr kumimoji="1" lang="ja-JP" altLang="en-US" dirty="0"/>
              <a:t>）を指定する。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select for update</a:t>
            </a:r>
            <a:r>
              <a:rPr lang="ja-JP" altLang="en-US" dirty="0"/>
              <a:t>での排他制御は行わない。</a:t>
            </a:r>
            <a:endParaRPr kumimoji="1" lang="en-US" altLang="ja-JP" dirty="0"/>
          </a:p>
          <a:p>
            <a:pPr lvl="1"/>
            <a:r>
              <a:rPr lang="en-US" altLang="ja-JP" dirty="0"/>
              <a:t>SQL</a:t>
            </a:r>
            <a:r>
              <a:rPr lang="ja-JP" altLang="en-US" dirty="0"/>
              <a:t>実行時やコミット時にシリアライゼーションエラーが発生する可能性がある。（</a:t>
            </a:r>
            <a:r>
              <a:rPr lang="en-US" altLang="ja-JP" dirty="0"/>
              <a:t>select</a:t>
            </a:r>
            <a:r>
              <a:rPr lang="ja-JP" altLang="en-US" dirty="0"/>
              <a:t>のみのトランザクションでもコミットが必要）</a:t>
            </a:r>
            <a:endParaRPr lang="en-US" altLang="ja-JP" dirty="0"/>
          </a:p>
          <a:p>
            <a:pPr lvl="1"/>
            <a:r>
              <a:rPr kumimoji="1" lang="ja-JP" altLang="en-US" dirty="0"/>
              <a:t>シリアライゼーションエラーが発生したら、アプリケーション側でトランザクションを再実行する。</a:t>
            </a:r>
            <a:endParaRPr kumimoji="1" lang="en-US" altLang="ja-JP" dirty="0"/>
          </a:p>
          <a:p>
            <a:pPr lvl="1"/>
            <a:endParaRPr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2A11D23-134E-80DA-1180-6D89FABEF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まとめ</a:t>
            </a:r>
          </a:p>
        </p:txBody>
      </p:sp>
    </p:spTree>
    <p:extLst>
      <p:ext uri="{BB962C8B-B14F-4D97-AF65-F5344CB8AC3E}">
        <p14:creationId xmlns:p14="http://schemas.microsoft.com/office/powerpoint/2010/main" val="108368047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EDE018F9-DD3C-F621-3FCA-6B4DC5D3B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今のところ、</a:t>
            </a:r>
            <a:r>
              <a:rPr kumimoji="1" lang="en-US" altLang="ja-JP" dirty="0"/>
              <a:t>Tsurugi</a:t>
            </a:r>
            <a:r>
              <a:rPr kumimoji="1" lang="ja-JP" altLang="en-US" dirty="0"/>
              <a:t>のクライアントライブラリーは</a:t>
            </a:r>
            <a:r>
              <a:rPr kumimoji="1" lang="en-US" altLang="ja-JP" dirty="0"/>
              <a:t>Java</a:t>
            </a:r>
            <a:r>
              <a:rPr kumimoji="1" lang="ja-JP" altLang="en-US" dirty="0"/>
              <a:t>のみ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Tsubakuro</a:t>
            </a:r>
            <a:r>
              <a:rPr lang="ja-JP" altLang="en-US" dirty="0"/>
              <a:t>・</a:t>
            </a:r>
            <a:r>
              <a:rPr lang="en-US" altLang="ja-JP" dirty="0"/>
              <a:t>Iceaxe</a:t>
            </a:r>
            <a:r>
              <a:rPr lang="ja-JP" altLang="en-US" dirty="0"/>
              <a:t>（</a:t>
            </a:r>
            <a:r>
              <a:rPr lang="en-US" altLang="ja-JP" dirty="0"/>
              <a:t>JDBC</a:t>
            </a:r>
            <a:r>
              <a:rPr lang="ja-JP" altLang="en-US" dirty="0"/>
              <a:t>ではない）</a:t>
            </a:r>
            <a:endParaRPr lang="en-US" altLang="ja-JP" dirty="0"/>
          </a:p>
          <a:p>
            <a:pPr lvl="1"/>
            <a:r>
              <a:rPr kumimoji="1" lang="en-US" altLang="ja-JP" dirty="0"/>
              <a:t>JDBC</a:t>
            </a:r>
            <a:r>
              <a:rPr kumimoji="1" lang="ja-JP" altLang="en-US" dirty="0"/>
              <a:t>は</a:t>
            </a:r>
            <a:r>
              <a:rPr kumimoji="1" lang="en-US" altLang="ja-JP" dirty="0"/>
              <a:t>Postgre</a:t>
            </a:r>
            <a:r>
              <a:rPr lang="en-US" altLang="ja-JP" dirty="0"/>
              <a:t>SQL FDW</a:t>
            </a:r>
            <a:endParaRPr kumimoji="1" lang="en-US" altLang="ja-JP" dirty="0"/>
          </a:p>
          <a:p>
            <a:endParaRPr lang="en-US" altLang="ja-JP" dirty="0"/>
          </a:p>
          <a:p>
            <a:r>
              <a:rPr lang="ja-JP" altLang="en-US" dirty="0"/>
              <a:t>ゆる募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（</a:t>
            </a:r>
            <a:r>
              <a:rPr kumimoji="1" lang="en-US" altLang="ja-JP" dirty="0"/>
              <a:t>tgsql</a:t>
            </a:r>
            <a:r>
              <a:rPr kumimoji="1" lang="ja-JP" altLang="en-US" dirty="0"/>
              <a:t>の</a:t>
            </a:r>
            <a:r>
              <a:rPr kumimoji="1" lang="en-US" altLang="ja-JP" dirty="0"/>
              <a:t>select</a:t>
            </a:r>
            <a:r>
              <a:rPr kumimoji="1" lang="ja-JP" altLang="en-US" dirty="0"/>
              <a:t>結果）桁数を揃えて出力するライブラリー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native library</a:t>
            </a:r>
            <a:r>
              <a:rPr lang="ja-JP" altLang="en-US" dirty="0"/>
              <a:t>の</a:t>
            </a:r>
            <a:r>
              <a:rPr kumimoji="1" lang="ja-JP" altLang="en-US" dirty="0"/>
              <a:t>重複エラーを回避する方法</a:t>
            </a:r>
            <a:endParaRPr kumimoji="1" lang="en-US" altLang="ja-JP" dirty="0"/>
          </a:p>
          <a:p>
            <a:pPr lvl="1"/>
            <a:endParaRPr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2A11D23-134E-80DA-1180-6D89FABEF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まとめ（</a:t>
            </a:r>
            <a:r>
              <a:rPr kumimoji="1" lang="en-US" altLang="ja-JP" dirty="0"/>
              <a:t>Java</a:t>
            </a:r>
            <a:r>
              <a:rPr kumimoji="1" lang="ja-JP" altLang="en-US" dirty="0"/>
              <a:t>向け）</a:t>
            </a:r>
          </a:p>
        </p:txBody>
      </p:sp>
    </p:spTree>
    <p:extLst>
      <p:ext uri="{BB962C8B-B14F-4D97-AF65-F5344CB8AC3E}">
        <p14:creationId xmlns:p14="http://schemas.microsoft.com/office/powerpoint/2010/main" val="4101585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43BDE31E-9A24-15D7-517E-1665443DA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 dirty="0"/>
              <a:t>インメモリー</a:t>
            </a:r>
            <a:r>
              <a:rPr kumimoji="1" lang="en-US" altLang="ja-JP" dirty="0"/>
              <a:t>DB</a:t>
            </a:r>
          </a:p>
          <a:p>
            <a:pPr lvl="1"/>
            <a:r>
              <a:rPr lang="ja-JP" altLang="en-US" dirty="0"/>
              <a:t>データは全てメモリー上に置く</a:t>
            </a:r>
            <a:endParaRPr lang="en-US" altLang="ja-JP" dirty="0"/>
          </a:p>
          <a:p>
            <a:pPr lvl="2"/>
            <a:r>
              <a:rPr lang="ja-JP" altLang="en-US" dirty="0"/>
              <a:t>例外的に、</a:t>
            </a:r>
            <a:r>
              <a:rPr lang="en-US" altLang="ja-JP" dirty="0"/>
              <a:t>BLOB</a:t>
            </a:r>
            <a:r>
              <a:rPr lang="ja-JP" altLang="en-US" dirty="0"/>
              <a:t>（未実装）はファイルとしてディスクに置く予定</a:t>
            </a:r>
            <a:endParaRPr lang="en-US" altLang="ja-JP" dirty="0"/>
          </a:p>
          <a:p>
            <a:pPr lvl="2"/>
            <a:r>
              <a:rPr lang="ja-JP" altLang="en-US" dirty="0"/>
              <a:t>スピルアウト機能は（まだ）無い</a:t>
            </a:r>
            <a:endParaRPr lang="en-US" altLang="ja-JP" dirty="0"/>
          </a:p>
          <a:p>
            <a:pPr lvl="1"/>
            <a:r>
              <a:rPr kumimoji="1" lang="ja-JP" altLang="en-US" dirty="0"/>
              <a:t>永続化としてディスクに書く</a:t>
            </a:r>
            <a:endParaRPr kumimoji="1" lang="en-US" altLang="ja-JP" dirty="0"/>
          </a:p>
          <a:p>
            <a:pPr lvl="2"/>
            <a:r>
              <a:rPr lang="en-US" altLang="ja-JP" dirty="0"/>
              <a:t>Tsurugi</a:t>
            </a:r>
            <a:r>
              <a:rPr lang="ja-JP" altLang="en-US" dirty="0"/>
              <a:t>サーバー再起動時に永続化されたデータをディスクから読むが、それ以外に稼働中にディスクから読むことは無い</a:t>
            </a:r>
            <a:endParaRPr lang="en-US" altLang="ja-JP" dirty="0"/>
          </a:p>
          <a:p>
            <a:pPr lvl="2"/>
            <a:endParaRPr kumimoji="1" lang="en-US" altLang="ja-JP" dirty="0"/>
          </a:p>
          <a:p>
            <a:r>
              <a:rPr kumimoji="1" lang="ja-JP" altLang="en-US" dirty="0"/>
              <a:t>ハードウェア環境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メニーコア</a:t>
            </a:r>
            <a:r>
              <a:rPr lang="ja-JP" altLang="en-US" dirty="0"/>
              <a:t>（</a:t>
            </a:r>
            <a:r>
              <a:rPr lang="en-US" altLang="ja-JP" dirty="0"/>
              <a:t>30</a:t>
            </a:r>
            <a:r>
              <a:rPr lang="ja-JP" altLang="en-US" dirty="0"/>
              <a:t>コア以上、できれば</a:t>
            </a:r>
            <a:r>
              <a:rPr lang="en-US" altLang="ja-JP" dirty="0"/>
              <a:t>100</a:t>
            </a:r>
            <a:r>
              <a:rPr lang="ja-JP" altLang="en-US" dirty="0"/>
              <a:t>コア以上）</a:t>
            </a:r>
            <a:endParaRPr kumimoji="1" lang="en-US" altLang="ja-JP" dirty="0"/>
          </a:p>
          <a:p>
            <a:pPr lvl="2"/>
            <a:r>
              <a:rPr lang="ja-JP" altLang="en-US" dirty="0"/>
              <a:t>少ないコア数（</a:t>
            </a:r>
            <a:r>
              <a:rPr lang="en-US" altLang="ja-JP" dirty="0"/>
              <a:t>10</a:t>
            </a:r>
            <a:r>
              <a:rPr lang="ja-JP" altLang="en-US" dirty="0"/>
              <a:t>コア以下）では、</a:t>
            </a:r>
            <a:r>
              <a:rPr lang="en-US" altLang="ja-JP" dirty="0"/>
              <a:t>PostgreSQL</a:t>
            </a:r>
            <a:r>
              <a:rPr lang="ja-JP" altLang="en-US" dirty="0"/>
              <a:t>の方が速そう</a:t>
            </a:r>
            <a:endParaRPr lang="en-US" altLang="ja-JP" dirty="0"/>
          </a:p>
          <a:p>
            <a:pPr lvl="3"/>
            <a:r>
              <a:rPr kumimoji="1" lang="ja-JP" altLang="en-US" dirty="0"/>
              <a:t>ただし</a:t>
            </a:r>
            <a:r>
              <a:rPr kumimoji="1" lang="en-US" altLang="ja-JP" dirty="0"/>
              <a:t>PostgreSQL</a:t>
            </a:r>
            <a:r>
              <a:rPr kumimoji="1" lang="ja-JP" altLang="en-US" dirty="0"/>
              <a:t>はバッチ処理とオンライン処理の混在は無理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大容量メモリー（</a:t>
            </a:r>
            <a:r>
              <a:rPr kumimoji="1" lang="en-US" altLang="ja-JP" dirty="0"/>
              <a:t>500GB</a:t>
            </a:r>
            <a:r>
              <a:rPr lang="ja-JP" altLang="en-US" dirty="0"/>
              <a:t>以上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pPr lvl="1"/>
            <a:r>
              <a:rPr lang="ja-JP" altLang="en-US" dirty="0"/>
              <a:t>少量データでちょっと試すだけなら、普通のサーバーでも動く</a:t>
            </a:r>
            <a:endParaRPr lang="en-US" altLang="ja-JP" dirty="0"/>
          </a:p>
          <a:p>
            <a:pPr lvl="2"/>
            <a:r>
              <a:rPr kumimoji="1" lang="en-US" altLang="ja-JP" dirty="0"/>
              <a:t>Docker</a:t>
            </a:r>
            <a:r>
              <a:rPr kumimoji="1" lang="ja-JP" altLang="en-US" dirty="0"/>
              <a:t>イメージも提供されている</a:t>
            </a:r>
            <a:endParaRPr kumimoji="1"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9530B47D-4533-64A5-B8EE-7EE32193B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Tsurugi</a:t>
            </a:r>
            <a:r>
              <a:rPr kumimoji="1" lang="ja-JP" altLang="en-US" dirty="0"/>
              <a:t>はインメモリー</a:t>
            </a:r>
            <a:r>
              <a:rPr kumimoji="1" lang="en-US" altLang="ja-JP" dirty="0"/>
              <a:t>DB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6475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DB562D02-70DE-A327-3EE7-279865AE8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en-US" altLang="ja-JP" dirty="0"/>
              <a:t>SQL</a:t>
            </a:r>
            <a:endParaRPr lang="en-US" altLang="ja-JP" dirty="0"/>
          </a:p>
          <a:p>
            <a:pPr lvl="1"/>
            <a:r>
              <a:rPr lang="ja-JP" altLang="en-US" dirty="0"/>
              <a:t>基本的に</a:t>
            </a:r>
            <a:r>
              <a:rPr lang="en-US" altLang="ja-JP" dirty="0"/>
              <a:t>ANSI</a:t>
            </a:r>
            <a:r>
              <a:rPr lang="ja-JP" altLang="en-US" dirty="0"/>
              <a:t>準拠・</a:t>
            </a:r>
            <a:r>
              <a:rPr lang="en-US" altLang="ja-JP" dirty="0"/>
              <a:t>PostgreSQL</a:t>
            </a:r>
            <a:r>
              <a:rPr lang="ja-JP" altLang="en-US" dirty="0"/>
              <a:t>似</a:t>
            </a:r>
            <a:endParaRPr lang="en-US" altLang="ja-JP" dirty="0"/>
          </a:p>
          <a:p>
            <a:pPr lvl="2"/>
            <a:r>
              <a:rPr lang="ja-JP" altLang="en-US" dirty="0"/>
              <a:t>現時点ではまだ未実装の機能（構文・関数）は多い</a:t>
            </a:r>
            <a:endParaRPr lang="en-US" altLang="ja-JP" dirty="0"/>
          </a:p>
          <a:p>
            <a:pPr lvl="3"/>
            <a:r>
              <a:rPr lang="en-US" altLang="ja-JP" dirty="0">
                <a:hlinkClick r:id="rId3"/>
              </a:rPr>
              <a:t>https://github.com/project-tsurugi/tsurugidb/</a:t>
            </a:r>
            <a:br>
              <a:rPr lang="en-US" altLang="ja-JP" dirty="0">
                <a:hlinkClick r:id="rId3"/>
              </a:rPr>
            </a:br>
            <a:r>
              <a:rPr lang="en-US" altLang="ja-JP" dirty="0">
                <a:hlinkClick r:id="rId3"/>
              </a:rPr>
              <a:t>blob/master/docs/sql-features.md</a:t>
            </a:r>
            <a:endParaRPr lang="en-US" altLang="ja-JP" dirty="0"/>
          </a:p>
          <a:p>
            <a:pPr lvl="1"/>
            <a:endParaRPr kumimoji="1" lang="en-US" altLang="ja-JP" dirty="0"/>
          </a:p>
          <a:p>
            <a:r>
              <a:rPr lang="en-US" altLang="ja-JP" dirty="0"/>
              <a:t>ACID</a:t>
            </a:r>
            <a:r>
              <a:rPr lang="ja-JP" altLang="en-US" dirty="0"/>
              <a:t>トランザクション</a:t>
            </a:r>
            <a:endParaRPr lang="en-US" altLang="ja-JP" dirty="0"/>
          </a:p>
          <a:p>
            <a:pPr lvl="1"/>
            <a:r>
              <a:rPr lang="ja-JP" altLang="en-US" dirty="0"/>
              <a:t>トランザクション分離レベルは</a:t>
            </a:r>
            <a:r>
              <a:rPr lang="en-US" altLang="ja-JP" dirty="0"/>
              <a:t>SERIALIZABLE</a:t>
            </a:r>
          </a:p>
          <a:p>
            <a:pPr lvl="1"/>
            <a:r>
              <a:rPr lang="en-US" altLang="ja-JP" dirty="0"/>
              <a:t>Tsurugi</a:t>
            </a:r>
            <a:r>
              <a:rPr lang="ja-JP" altLang="en-US" dirty="0"/>
              <a:t>独自のトランザクション理論（</a:t>
            </a:r>
            <a:r>
              <a:rPr lang="en-US" altLang="ja-JP" dirty="0"/>
              <a:t>epoch</a:t>
            </a:r>
            <a:r>
              <a:rPr lang="ja-JP" altLang="en-US" dirty="0"/>
              <a:t>・</a:t>
            </a:r>
            <a:r>
              <a:rPr lang="en-US" altLang="ja-JP" dirty="0"/>
              <a:t>MVCC</a:t>
            </a:r>
            <a:r>
              <a:rPr lang="ja-JP" altLang="en-US" dirty="0"/>
              <a:t>ベース）</a:t>
            </a:r>
            <a:endParaRPr lang="en-US" altLang="ja-JP" dirty="0"/>
          </a:p>
          <a:p>
            <a:pPr lvl="2"/>
            <a:r>
              <a:rPr lang="ja-JP" altLang="en-US" dirty="0"/>
              <a:t>書籍の第</a:t>
            </a:r>
            <a:r>
              <a:rPr lang="en-US" altLang="ja-JP" dirty="0"/>
              <a:t>3</a:t>
            </a:r>
            <a:r>
              <a:rPr lang="ja-JP" altLang="en-US" dirty="0"/>
              <a:t>部</a:t>
            </a:r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内部はトランザクション機能付き</a:t>
            </a:r>
            <a:r>
              <a:rPr lang="en-US" altLang="ja-JP" dirty="0"/>
              <a:t>KVS</a:t>
            </a:r>
          </a:p>
          <a:p>
            <a:pPr lvl="1"/>
            <a:r>
              <a:rPr lang="ja-JP" altLang="en-US" dirty="0"/>
              <a:t>実体は</a:t>
            </a:r>
            <a:r>
              <a:rPr lang="en-US" altLang="ja-JP" dirty="0"/>
              <a:t>Masstree</a:t>
            </a:r>
            <a:r>
              <a:rPr lang="ja-JP" altLang="en-US" dirty="0"/>
              <a:t>（キー順に並べるツリー構造）</a:t>
            </a:r>
            <a:endParaRPr lang="en-US" altLang="ja-JP" dirty="0"/>
          </a:p>
          <a:p>
            <a:pPr lvl="2"/>
            <a:r>
              <a:rPr lang="en-US" altLang="ja-JP" dirty="0"/>
              <a:t>Java</a:t>
            </a:r>
            <a:r>
              <a:rPr lang="ja-JP" altLang="en-US" dirty="0"/>
              <a:t>の</a:t>
            </a:r>
            <a:r>
              <a:rPr lang="en-US" altLang="ja-JP" dirty="0" err="1"/>
              <a:t>TreeMap</a:t>
            </a:r>
            <a:r>
              <a:rPr lang="en-US" altLang="ja-JP" dirty="0"/>
              <a:t>&lt;Pk, Record&gt;</a:t>
            </a:r>
            <a:r>
              <a:rPr lang="ja-JP" altLang="en-US" dirty="0"/>
              <a:t>のようなイメージ</a:t>
            </a:r>
            <a:endParaRPr lang="en-US" altLang="ja-JP" dirty="0"/>
          </a:p>
          <a:p>
            <a:pPr lvl="1"/>
            <a:r>
              <a:rPr kumimoji="1" lang="ja-JP" altLang="en-US" dirty="0"/>
              <a:t>他の</a:t>
            </a:r>
            <a:r>
              <a:rPr kumimoji="1" lang="en-US" altLang="ja-JP" dirty="0"/>
              <a:t>RDBMS</a:t>
            </a:r>
            <a:r>
              <a:rPr kumimoji="1" lang="ja-JP" altLang="en-US" dirty="0"/>
              <a:t>だと、プライマリキーに対して暗黙にユニークインデックスが作られたりするが、</a:t>
            </a:r>
            <a:r>
              <a:rPr kumimoji="1" lang="en-US" altLang="ja-JP" dirty="0"/>
              <a:t>Tsurugi</a:t>
            </a:r>
            <a:r>
              <a:rPr kumimoji="1" lang="ja-JP" altLang="en-US" dirty="0"/>
              <a:t>では自動的にプライマリキーで並ぶ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0B541DA5-3849-9106-11C8-1EA1EED1F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Tsurugi</a:t>
            </a:r>
            <a:r>
              <a:rPr kumimoji="1" lang="ja-JP" altLang="en-US" dirty="0"/>
              <a:t>は</a:t>
            </a:r>
            <a:r>
              <a:rPr kumimoji="1" lang="en-US" altLang="ja-JP" dirty="0"/>
              <a:t>RDBMS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57566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8E63B106-BC8F-E64A-7392-C373225C0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/>
              <a:t>insert</a:t>
            </a:r>
          </a:p>
          <a:p>
            <a:pPr lvl="1"/>
            <a:endParaRPr lang="en-US" altLang="ja-JP" dirty="0"/>
          </a:p>
          <a:p>
            <a:pPr lvl="1"/>
            <a:r>
              <a:rPr lang="en-US" altLang="ja-JP" dirty="0"/>
              <a:t>KVS</a:t>
            </a:r>
            <a:r>
              <a:rPr lang="ja-JP" altLang="en-US" dirty="0"/>
              <a:t>の</a:t>
            </a:r>
            <a:r>
              <a:rPr lang="en-US" altLang="ja-JP" dirty="0"/>
              <a:t>get</a:t>
            </a:r>
            <a:r>
              <a:rPr lang="ja-JP" altLang="en-US" dirty="0"/>
              <a:t>（一意制約違反の判定）</a:t>
            </a:r>
            <a:r>
              <a:rPr lang="en-US" altLang="ja-JP" dirty="0"/>
              <a:t>+put</a:t>
            </a:r>
          </a:p>
          <a:p>
            <a:r>
              <a:rPr lang="en-US" altLang="ja-JP" dirty="0"/>
              <a:t>insert or replace</a:t>
            </a:r>
            <a:r>
              <a:rPr lang="ja-JP" altLang="en-US" dirty="0"/>
              <a:t>（いわゆる</a:t>
            </a:r>
            <a:r>
              <a:rPr lang="en-US" altLang="ja-JP" dirty="0" err="1"/>
              <a:t>upsert</a:t>
            </a:r>
            <a:r>
              <a:rPr lang="ja-JP" altLang="en-US" dirty="0"/>
              <a:t>）</a:t>
            </a:r>
            <a:endParaRPr lang="en-US" altLang="ja-JP" dirty="0"/>
          </a:p>
          <a:p>
            <a:pPr lvl="1"/>
            <a:endParaRPr lang="en-US" altLang="ja-JP" dirty="0"/>
          </a:p>
          <a:p>
            <a:pPr lvl="1"/>
            <a:r>
              <a:rPr lang="ja-JP" altLang="en-US" dirty="0"/>
              <a:t>既存データの有無に関わらず書く</a:t>
            </a:r>
            <a:endParaRPr lang="en-US" altLang="ja-JP" dirty="0"/>
          </a:p>
          <a:p>
            <a:pPr lvl="1"/>
            <a:r>
              <a:rPr lang="en-US" altLang="ja-JP" dirty="0"/>
              <a:t>KVS</a:t>
            </a:r>
            <a:r>
              <a:rPr lang="ja-JP" altLang="en-US" dirty="0"/>
              <a:t>の</a:t>
            </a:r>
            <a:r>
              <a:rPr lang="en-US" altLang="ja-JP" dirty="0"/>
              <a:t>put</a:t>
            </a:r>
            <a:r>
              <a:rPr lang="ja-JP" altLang="en-US" dirty="0"/>
              <a:t>（のみ）に相当するため、単なる</a:t>
            </a:r>
            <a:r>
              <a:rPr lang="en-US" altLang="ja-JP" dirty="0"/>
              <a:t>insert</a:t>
            </a:r>
            <a:r>
              <a:rPr lang="ja-JP" altLang="en-US" dirty="0"/>
              <a:t>より速い</a:t>
            </a:r>
            <a:endParaRPr lang="en-US" altLang="ja-JP" dirty="0"/>
          </a:p>
          <a:p>
            <a:r>
              <a:rPr lang="en-US" altLang="ja-JP" dirty="0"/>
              <a:t>insert if not exists</a:t>
            </a:r>
          </a:p>
          <a:p>
            <a:pPr lvl="1"/>
            <a:endParaRPr lang="en-US" altLang="ja-JP" dirty="0"/>
          </a:p>
          <a:p>
            <a:pPr lvl="1"/>
            <a:r>
              <a:rPr lang="ja-JP" altLang="en-US" dirty="0"/>
              <a:t>データが無いときだけ書く</a:t>
            </a:r>
            <a:endParaRPr lang="en-US" altLang="ja-JP" dirty="0"/>
          </a:p>
          <a:p>
            <a:pPr lvl="2"/>
            <a:r>
              <a:rPr lang="ja-JP" altLang="en-US" dirty="0"/>
              <a:t>データが有る場合は何もしない（一意制約違反にならない）</a:t>
            </a:r>
            <a:endParaRPr lang="en-US" altLang="ja-JP" dirty="0"/>
          </a:p>
          <a:p>
            <a:pPr lvl="2"/>
            <a:r>
              <a:rPr lang="en-US" altLang="ja-JP" dirty="0"/>
              <a:t>Java</a:t>
            </a:r>
            <a:r>
              <a:rPr lang="ja-JP" altLang="en-US" dirty="0"/>
              <a:t>の</a:t>
            </a:r>
            <a:r>
              <a:rPr lang="en-US" altLang="ja-JP" dirty="0" err="1"/>
              <a:t>Map#putIfAbsent</a:t>
            </a:r>
            <a:r>
              <a:rPr lang="en-US" altLang="ja-JP" dirty="0"/>
              <a:t>()</a:t>
            </a:r>
            <a:r>
              <a:rPr lang="ja-JP" altLang="en-US" dirty="0"/>
              <a:t>のようなイメージ</a:t>
            </a:r>
            <a:endParaRPr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1682B85-44EC-0E28-8816-573165A04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（</a:t>
            </a:r>
            <a:r>
              <a:rPr lang="en-US" altLang="ja-JP" dirty="0"/>
              <a:t>KVS</a:t>
            </a:r>
            <a:r>
              <a:rPr lang="ja-JP" altLang="en-US" dirty="0"/>
              <a:t>関連）</a:t>
            </a:r>
            <a:r>
              <a:rPr lang="en-US" altLang="ja-JP" dirty="0"/>
              <a:t>Tsurugi</a:t>
            </a:r>
            <a:r>
              <a:rPr lang="ja-JP" altLang="en-US" dirty="0"/>
              <a:t>の</a:t>
            </a:r>
            <a:r>
              <a:rPr lang="en-US" altLang="ja-JP" dirty="0"/>
              <a:t>insert</a:t>
            </a:r>
            <a:r>
              <a:rPr lang="ja-JP" altLang="en-US" dirty="0"/>
              <a:t>文</a:t>
            </a:r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2E1ED40-66C4-0EC8-C6DF-3149A8FF4A42}"/>
              </a:ext>
            </a:extLst>
          </p:cNvPr>
          <p:cNvSpPr txBox="1"/>
          <p:nvPr/>
        </p:nvSpPr>
        <p:spPr>
          <a:xfrm>
            <a:off x="1259632" y="3068960"/>
            <a:ext cx="6624736" cy="33855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insert or replace into tb values(1, 11)</a:t>
            </a:r>
            <a:endParaRPr kumimoji="1" lang="ja-JP" altLang="en-US" sz="16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22E21EB-40EC-5554-B85E-87A4362B7DC8}"/>
              </a:ext>
            </a:extLst>
          </p:cNvPr>
          <p:cNvSpPr txBox="1"/>
          <p:nvPr/>
        </p:nvSpPr>
        <p:spPr>
          <a:xfrm>
            <a:off x="1259632" y="4725144"/>
            <a:ext cx="6624736" cy="33855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insert if not exists into tb values(1, 11)</a:t>
            </a:r>
            <a:endParaRPr kumimoji="1" lang="ja-JP" altLang="en-US" sz="16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323094F-2CF7-2C36-177E-11DF5C9EFC84}"/>
              </a:ext>
            </a:extLst>
          </p:cNvPr>
          <p:cNvSpPr txBox="1"/>
          <p:nvPr/>
        </p:nvSpPr>
        <p:spPr>
          <a:xfrm>
            <a:off x="1259632" y="1772816"/>
            <a:ext cx="6624736" cy="33855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insert into tb values(1, 11)</a:t>
            </a:r>
            <a:endParaRPr kumimoji="1" lang="ja-JP" altLang="en-US" sz="16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6002461"/>
      </p:ext>
    </p:extLst>
  </p:cSld>
  <p:clrMapOvr>
    <a:masterClrMapping/>
  </p:clrMapOvr>
</p:sld>
</file>

<file path=ppt/theme/theme1.xml><?xml version="1.0" encoding="utf-8"?>
<a:theme xmlns:a="http://schemas.openxmlformats.org/drawingml/2006/main" name="4_既定のテーマ">
  <a:themeElements>
    <a:clrScheme name="ユーザー設定 1">
      <a:dk1>
        <a:srgbClr val="000000"/>
      </a:dk1>
      <a:lt1>
        <a:srgbClr val="FFFFFF"/>
      </a:lt1>
      <a:dk2>
        <a:srgbClr val="000000"/>
      </a:dk2>
      <a:lt2>
        <a:srgbClr val="393939"/>
      </a:lt2>
      <a:accent1>
        <a:srgbClr val="66CCFF"/>
      </a:accent1>
      <a:accent2>
        <a:srgbClr val="0099FF"/>
      </a:accent2>
      <a:accent3>
        <a:srgbClr val="FFFFFF"/>
      </a:accent3>
      <a:accent4>
        <a:srgbClr val="000000"/>
      </a:accent4>
      <a:accent5>
        <a:srgbClr val="99CCFF"/>
      </a:accent5>
      <a:accent6>
        <a:srgbClr val="0066FF"/>
      </a:accent6>
      <a:hlink>
        <a:srgbClr val="6699FF"/>
      </a:hlink>
      <a:folHlink>
        <a:srgbClr val="336699"/>
      </a:folHlink>
    </a:clrScheme>
    <a:fontScheme name="インスピレーション">
      <a:majorFont>
        <a:latin typeface="News Gothic MT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528416"/>
          </a:buClr>
          <a:buSzPct val="80000"/>
          <a:buFont typeface="Monotype Sorts" pitchFamily="2" charset="2"/>
          <a:buNone/>
          <a:tabLst/>
          <a:defRPr kumimoji="1" lang="ja-JP" altLang="en-US" sz="20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Verdana" pitchFamily="34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528416"/>
          </a:buClr>
          <a:buSzPct val="80000"/>
          <a:buFont typeface="Monotype Sorts" pitchFamily="2" charset="2"/>
          <a:buNone/>
          <a:tabLst/>
          <a:defRPr kumimoji="1" lang="ja-JP" altLang="en-US" sz="20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Verdana" pitchFamily="34" charset="0"/>
            <a:ea typeface="ＭＳ Ｐゴシック" pitchFamily="50" charset="-128"/>
          </a:defRPr>
        </a:defPPr>
      </a:lstStyle>
    </a:lnDef>
  </a:objectDefaults>
  <a:extraClrSchemeLst>
    <a:extraClrScheme>
      <a:clrScheme name="ULS2003-1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LS2003-1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LS2003-1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LS2003-1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5DD9D"/>
        </a:accent1>
        <a:accent2>
          <a:srgbClr val="72BF44"/>
        </a:accent2>
        <a:accent3>
          <a:srgbClr val="FFFFFF"/>
        </a:accent3>
        <a:accent4>
          <a:srgbClr val="000000"/>
        </a:accent4>
        <a:accent5>
          <a:srgbClr val="D7EBCC"/>
        </a:accent5>
        <a:accent6>
          <a:srgbClr val="67AD3D"/>
        </a:accent6>
        <a:hlink>
          <a:srgbClr val="6ED72D"/>
        </a:hlink>
        <a:folHlink>
          <a:srgbClr val="45A2B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ノーチラステンプレート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伝統">
      <a:majorFont>
        <a:latin typeface="Candara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ln/>
      </a:spPr>
      <a:bodyPr wrap="square" rtlCol="0">
        <a:spAutoFit/>
      </a:bodyPr>
      <a:lstStyle>
        <a:defPPr>
          <a:defRPr sz="1600" b="1" dirty="0" smtClean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txDef>
  </a:objectDefaults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20230510_discussion_キューブ</Template>
  <TotalTime>223188</TotalTime>
  <Words>5644</Words>
  <Application>Microsoft Office PowerPoint</Application>
  <PresentationFormat>画面に合わせる (4:3)</PresentationFormat>
  <Paragraphs>851</Paragraphs>
  <Slides>61</Slides>
  <Notes>40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61</vt:i4>
      </vt:variant>
    </vt:vector>
  </HeadingPairs>
  <TitlesOfParts>
    <vt:vector size="76" baseType="lpstr">
      <vt:lpstr>Google Sans</vt:lpstr>
      <vt:lpstr>Meiryo UI</vt:lpstr>
      <vt:lpstr>Monaco</vt:lpstr>
      <vt:lpstr>Monotype Sorts</vt:lpstr>
      <vt:lpstr>ＭＳ ゴシック</vt:lpstr>
      <vt:lpstr>Slack-Lato</vt:lpstr>
      <vt:lpstr>Meiryo</vt:lpstr>
      <vt:lpstr>Arial</vt:lpstr>
      <vt:lpstr>Calibri</vt:lpstr>
      <vt:lpstr>Consolas</vt:lpstr>
      <vt:lpstr>News Gothic MT</vt:lpstr>
      <vt:lpstr>Verdana</vt:lpstr>
      <vt:lpstr>Wingdings</vt:lpstr>
      <vt:lpstr>4_既定のテーマ</vt:lpstr>
      <vt:lpstr>2_ノーチラステンプレート2</vt:lpstr>
      <vt:lpstr>次世代RDB劔“Tsurugi” にアクセスするJavaライブラリー・ツール</vt:lpstr>
      <vt:lpstr>目次</vt:lpstr>
      <vt:lpstr>自己紹介</vt:lpstr>
      <vt:lpstr>Tsurugiの概要</vt:lpstr>
      <vt:lpstr>Tsurugi（劔）とは</vt:lpstr>
      <vt:lpstr>Tsurugiの書籍</vt:lpstr>
      <vt:lpstr>TsurugiはインメモリーDB</vt:lpstr>
      <vt:lpstr>TsurugiはRDBMS</vt:lpstr>
      <vt:lpstr>（KVS関連）Tsurugiのinsert文</vt:lpstr>
      <vt:lpstr>トランザクション分離レベル</vt:lpstr>
      <vt:lpstr>SERIALIZABLEとは</vt:lpstr>
      <vt:lpstr>SERIALIZABLE用のプログラミング</vt:lpstr>
      <vt:lpstr>順番に実行する例(T1→T2の順)</vt:lpstr>
      <vt:lpstr>順番に実行する例(T2→T1の順)</vt:lpstr>
      <vt:lpstr>READ COMMITTEDの例</vt:lpstr>
      <vt:lpstr>READ COMMITTED・select for updateの例</vt:lpstr>
      <vt:lpstr>SERIALIZABLE（TsurugiのOCC）の例</vt:lpstr>
      <vt:lpstr>SERIALIZABLE（TsurugiのLTX）の例</vt:lpstr>
      <vt:lpstr>Tsurugiのトランザクションの特徴</vt:lpstr>
      <vt:lpstr>Tsurugiのトランザクション種別（1）</vt:lpstr>
      <vt:lpstr>Tsurugiのトランザクション種別（2）</vt:lpstr>
      <vt:lpstr>TsurugiのLTX同士の競合の例</vt:lpstr>
      <vt:lpstr>TsurugiのRTXの例</vt:lpstr>
      <vt:lpstr>Tsurugi SQLコンソール（tgsql）で トランザクション種別を指定する例</vt:lpstr>
      <vt:lpstr>コミットオプション</vt:lpstr>
      <vt:lpstr>余談：PostgreSQLのSERIALIZABLE</vt:lpstr>
      <vt:lpstr>Tsubakuro</vt:lpstr>
      <vt:lpstr>Tsubakuro（Java通信ライブラリー）(書籍の第11章)</vt:lpstr>
      <vt:lpstr>Tsubakuro（Java通信ライブラリー）の例</vt:lpstr>
      <vt:lpstr>エンドポイント</vt:lpstr>
      <vt:lpstr>認証</vt:lpstr>
      <vt:lpstr>Tsubakuroのinsertの例</vt:lpstr>
      <vt:lpstr>Tsubakuroのselectの例</vt:lpstr>
      <vt:lpstr>Iceaxe</vt:lpstr>
      <vt:lpstr>Iceaxe（Javaライブラリー）（書籍の第8章）</vt:lpstr>
      <vt:lpstr>Iceaxeの例</vt:lpstr>
      <vt:lpstr>Iceaxeのinsertの例</vt:lpstr>
      <vt:lpstr>Iceaxeのselectの例</vt:lpstr>
      <vt:lpstr>IceaxeとJDBCのクラスの対比</vt:lpstr>
      <vt:lpstr>PostgreSQL FDW</vt:lpstr>
      <vt:lpstr>PostgreSQL FDW（書籍の第7章）</vt:lpstr>
      <vt:lpstr>PostgreSQL FDW（書籍の第7章）</vt:lpstr>
      <vt:lpstr>PostgreSQL FDW経由のJDBCの例</vt:lpstr>
      <vt:lpstr>JDBCが使用できても対応できなさそうなこと</vt:lpstr>
      <vt:lpstr>Tsurugi SQLコンソール（tgsql）</vt:lpstr>
      <vt:lpstr>Tsurugi SQLコンソール（tgsql）（書籍の第6章）</vt:lpstr>
      <vt:lpstr>tgsqlで使用しているライブラリー</vt:lpstr>
      <vt:lpstr>tgsqlのTODO</vt:lpstr>
      <vt:lpstr>Embulkプラグイン</vt:lpstr>
      <vt:lpstr>Embulkプラグイン</vt:lpstr>
      <vt:lpstr>native libraryのロード問題</vt:lpstr>
      <vt:lpstr>（余談）Embulkのバージョン</vt:lpstr>
      <vt:lpstr>クライアントツール・ライブラリー</vt:lpstr>
      <vt:lpstr>tgctlコマンド（書籍の第12章）</vt:lpstr>
      <vt:lpstr>Tsurugi テーブルダンプツール（tgdump）</vt:lpstr>
      <vt:lpstr>Belayer（Web API）（書籍の第9章）</vt:lpstr>
      <vt:lpstr>Altimeter （開発中）</vt:lpstr>
      <vt:lpstr>クライアントC++ライブラリー（予定）</vt:lpstr>
      <vt:lpstr>まとめ</vt:lpstr>
      <vt:lpstr>まとめ</vt:lpstr>
      <vt:lpstr>まとめ（Java向け）</vt:lpstr>
    </vt:vector>
  </TitlesOfParts>
  <Company>(株) ノーチラス・テクノロジーズ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Tsurugiの使い方（Tsurugiを使う際の留意点）</dc:title>
  <dc:creator>Kambayashi</dc:creator>
  <cp:lastModifiedBy>菱田真人</cp:lastModifiedBy>
  <cp:revision>3374</cp:revision>
  <cp:lastPrinted>2022-06-21T01:07:26Z</cp:lastPrinted>
  <dcterms:created xsi:type="dcterms:W3CDTF">2011-09-22T10:10:20Z</dcterms:created>
  <dcterms:modified xsi:type="dcterms:W3CDTF">2024-06-15T10:33:24Z</dcterms:modified>
</cp:coreProperties>
</file>